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6"/>
  </p:notesMasterIdLst>
  <p:sldIdLst>
    <p:sldId id="256" r:id="rId3"/>
    <p:sldId id="390" r:id="rId4"/>
    <p:sldId id="392" r:id="rId5"/>
    <p:sldId id="393" r:id="rId7"/>
    <p:sldId id="391" r:id="rId8"/>
    <p:sldId id="394" r:id="rId9"/>
    <p:sldId id="395" r:id="rId10"/>
    <p:sldId id="396" r:id="rId11"/>
    <p:sldId id="397" r:id="rId12"/>
    <p:sldId id="398" r:id="rId13"/>
    <p:sldId id="399" r:id="rId14"/>
    <p:sldId id="400" r:id="rId15"/>
    <p:sldId id="401" r:id="rId16"/>
    <p:sldId id="402" r:id="rId17"/>
    <p:sldId id="404" r:id="rId18"/>
    <p:sldId id="459" r:id="rId19"/>
    <p:sldId id="461" r:id="rId20"/>
    <p:sldId id="463" r:id="rId21"/>
    <p:sldId id="464" r:id="rId22"/>
    <p:sldId id="465" r:id="rId23"/>
    <p:sldId id="462" r:id="rId24"/>
    <p:sldId id="467" r:id="rId25"/>
    <p:sldId id="468" r:id="rId26"/>
    <p:sldId id="469" r:id="rId27"/>
    <p:sldId id="470" r:id="rId28"/>
    <p:sldId id="460" r:id="rId29"/>
    <p:sldId id="407" r:id="rId30"/>
    <p:sldId id="411" r:id="rId31"/>
    <p:sldId id="413" r:id="rId32"/>
    <p:sldId id="415" r:id="rId33"/>
    <p:sldId id="430" r:id="rId34"/>
    <p:sldId id="431" r:id="rId35"/>
    <p:sldId id="432" r:id="rId36"/>
    <p:sldId id="433" r:id="rId37"/>
    <p:sldId id="429" r:id="rId38"/>
    <p:sldId id="435" r:id="rId39"/>
    <p:sldId id="434" r:id="rId40"/>
    <p:sldId id="436" r:id="rId41"/>
    <p:sldId id="438" r:id="rId42"/>
    <p:sldId id="439" r:id="rId43"/>
    <p:sldId id="440" r:id="rId44"/>
    <p:sldId id="443" r:id="rId45"/>
    <p:sldId id="444" r:id="rId46"/>
    <p:sldId id="445" r:id="rId47"/>
    <p:sldId id="451" r:id="rId48"/>
    <p:sldId id="453" r:id="rId49"/>
    <p:sldId id="454" r:id="rId50"/>
    <p:sldId id="466" r:id="rId51"/>
    <p:sldId id="389" r:id="rId52"/>
    <p:sldId id="259" r:id="rId53"/>
  </p:sldIdLst>
  <p:sldSz cx="9144000" cy="5143500" type="screen16x9"/>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7" autoAdjust="0"/>
    <p:restoredTop sz="85273" autoAdjust="0"/>
  </p:normalViewPr>
  <p:slideViewPr>
    <p:cSldViewPr>
      <p:cViewPr varScale="1">
        <p:scale>
          <a:sx n="134" d="100"/>
          <a:sy n="134" d="100"/>
        </p:scale>
        <p:origin x="1208"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7" Type="http://schemas.openxmlformats.org/officeDocument/2006/relationships/tags" Target="tags/tag3.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381000" y="685800"/>
            <a:ext cx="6096000" cy="3429000"/>
          </a:xfrm>
        </p:spPr>
      </p:sp>
      <p:sp>
        <p:nvSpPr>
          <p:cNvPr id="128003" name="Notes Placeholder 2"/>
          <p:cNvSpPr>
            <a:spLocks noGrp="1"/>
          </p:cNvSpPr>
          <p:nvPr>
            <p:ph type="body" idx="1"/>
          </p:nvPr>
        </p:nvSpPr>
        <p:spPr>
          <a:noFill/>
        </p:spPr>
        <p:txBody>
          <a:bodyPr/>
          <a:lstStyle/>
          <a:p>
            <a:pPr eaLnBrk="1" hangingPunct="1"/>
            <a:endParaRPr lang="zh-CN" altLang="en-US">
              <a:latin typeface="Arial" panose="020B0604020202020204" pitchFamily="34" charset="0"/>
            </a:endParaRPr>
          </a:p>
        </p:txBody>
      </p:sp>
      <p:sp>
        <p:nvSpPr>
          <p:cNvPr id="128004"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551F4B38-D3D5-48A8-9D29-4F9FED771F9D}"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381000" y="685800"/>
            <a:ext cx="6096000" cy="3429000"/>
          </a:xfrm>
        </p:spPr>
      </p:sp>
      <p:sp>
        <p:nvSpPr>
          <p:cNvPr id="130051" name="Notes Placeholder 2"/>
          <p:cNvSpPr>
            <a:spLocks noGrp="1"/>
          </p:cNvSpPr>
          <p:nvPr>
            <p:ph type="body" idx="1"/>
          </p:nvPr>
        </p:nvSpPr>
        <p:spPr>
          <a:noFill/>
        </p:spPr>
        <p:txBody>
          <a:bodyPr/>
          <a:lstStyle/>
          <a:p>
            <a:pPr eaLnBrk="1" hangingPunct="1"/>
            <a:endParaRPr lang="zh-CN" altLang="en-US">
              <a:latin typeface="Arial" panose="020B0604020202020204" pitchFamily="34" charset="0"/>
            </a:endParaRPr>
          </a:p>
        </p:txBody>
      </p:sp>
      <p:sp>
        <p:nvSpPr>
          <p:cNvPr id="130052"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6B1157FD-2F3F-4BAA-A781-DFE6C2BC9FA9}"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381000" y="685800"/>
            <a:ext cx="6096000" cy="3429000"/>
          </a:xfrm>
        </p:spPr>
      </p:sp>
      <p:sp>
        <p:nvSpPr>
          <p:cNvPr id="132099" name="Notes Placeholder 2"/>
          <p:cNvSpPr>
            <a:spLocks noGrp="1"/>
          </p:cNvSpPr>
          <p:nvPr>
            <p:ph type="body" idx="1"/>
          </p:nvPr>
        </p:nvSpPr>
        <p:spPr>
          <a:noFill/>
        </p:spPr>
        <p:txBody>
          <a:bodyPr/>
          <a:lstStyle/>
          <a:p>
            <a:pPr eaLnBrk="1" hangingPunct="1"/>
            <a:endParaRPr lang="zh-CN" altLang="en-US">
              <a:latin typeface="Arial" panose="020B0604020202020204" pitchFamily="34" charset="0"/>
            </a:endParaRPr>
          </a:p>
        </p:txBody>
      </p:sp>
      <p:sp>
        <p:nvSpPr>
          <p:cNvPr id="132100"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B67798D6-BB29-4A4F-A3F4-BD686BC52423}"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381000" y="685800"/>
            <a:ext cx="6096000" cy="3429000"/>
          </a:xfrm>
        </p:spPr>
      </p:sp>
      <p:sp>
        <p:nvSpPr>
          <p:cNvPr id="113667"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3668"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0B988A21-A8B4-482E-B30A-497E3F6A4EEA}"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381000" y="685800"/>
            <a:ext cx="6096000" cy="3429000"/>
          </a:xfrm>
        </p:spPr>
      </p:sp>
      <p:sp>
        <p:nvSpPr>
          <p:cNvPr id="114691"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4692"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388A0338-BE58-4024-8C57-F93A2B6C37EF}"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381000" y="685800"/>
            <a:ext cx="6096000" cy="3429000"/>
          </a:xfrm>
        </p:spPr>
      </p:sp>
      <p:sp>
        <p:nvSpPr>
          <p:cNvPr id="115715"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5716"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75872AD8-65E4-4010-8B39-8AA339937935}"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381000" y="685800"/>
            <a:ext cx="6096000" cy="3429000"/>
          </a:xfrm>
        </p:spPr>
      </p:sp>
      <p:sp>
        <p:nvSpPr>
          <p:cNvPr id="116739"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6740"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4587E8DC-3ECC-4F88-9097-5E61A5BA3C64}"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381000" y="685800"/>
            <a:ext cx="6096000" cy="3429000"/>
          </a:xfrm>
        </p:spPr>
      </p:sp>
      <p:sp>
        <p:nvSpPr>
          <p:cNvPr id="117763"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7764"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208CC82D-A1C7-477A-873A-659E109D37FF}"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381000" y="685800"/>
            <a:ext cx="6096000" cy="3429000"/>
          </a:xfrm>
        </p:spPr>
      </p:sp>
      <p:sp>
        <p:nvSpPr>
          <p:cNvPr id="118787" name="Notes Placeholder 2"/>
          <p:cNvSpPr>
            <a:spLocks noGrp="1"/>
          </p:cNvSpPr>
          <p:nvPr>
            <p:ph type="body" idx="1"/>
          </p:nvPr>
        </p:nvSpPr>
        <p:spPr>
          <a:noFill/>
        </p:spPr>
        <p:txBody>
          <a:bodyPr/>
          <a:lstStyle/>
          <a:p>
            <a:pPr eaLnBrk="1" hangingPunct="1"/>
            <a:endParaRPr lang="zh-CN" altLang="en-US">
              <a:ea typeface="宋体" panose="02010600030101010101" pitchFamily="2" charset="-122"/>
            </a:endParaRPr>
          </a:p>
        </p:txBody>
      </p:sp>
      <p:sp>
        <p:nvSpPr>
          <p:cNvPr id="118788" name="Slide Number Placeholder 3"/>
          <p:cNvSpPr>
            <a:spLocks noGrp="1"/>
          </p:cNvSpPr>
          <p:nvPr>
            <p:ph type="sldNum" sz="quarter" idx="5"/>
          </p:nvPr>
        </p:nvSpPr>
        <p:spPr>
          <a:noFill/>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8C169D77-3ABD-4260-9B41-F40498D8D184}"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anose="02040503050406030204"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anose="020B0604030504040204" pitchFamily="34" charset="0"/>
                <a:ea typeface="新宋体" panose="02010609030101010101"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anose="020B0604030504040204" pitchFamily="34" charset="0"/>
                <a:ea typeface="微软雅黑" panose="020B0503020204020204"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7">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anose="02040503050406030204" pitchFamily="18" charset="0"/>
              </a:rPr>
              <a:t>REliable</a:t>
            </a:r>
            <a:r>
              <a:rPr lang="en-US" altLang="zh-CN" sz="675" dirty="0">
                <a:solidFill>
                  <a:schemeClr val="bg1"/>
                </a:solidFill>
                <a:effectLst/>
                <a:latin typeface="Cambria" panose="02040503050406030204" pitchFamily="18" charset="0"/>
              </a:rPr>
              <a:t>, </a:t>
            </a:r>
            <a:r>
              <a:rPr lang="en-US" altLang="zh-CN" sz="675" dirty="0" err="1">
                <a:solidFill>
                  <a:schemeClr val="bg1"/>
                </a:solidFill>
                <a:effectLst/>
                <a:latin typeface="Cambria" panose="02040503050406030204" pitchFamily="18" charset="0"/>
              </a:rPr>
              <a:t>INtelligent</a:t>
            </a:r>
            <a:r>
              <a:rPr lang="en-US" altLang="zh-CN" sz="675" baseline="0" dirty="0">
                <a:solidFill>
                  <a:schemeClr val="bg1"/>
                </a:solidFill>
                <a:effectLst/>
                <a:latin typeface="Cambria" panose="02040503050406030204" pitchFamily="18" charset="0"/>
              </a:rPr>
              <a:t> &amp; Scalable Systems</a:t>
            </a:r>
            <a:endParaRPr lang="zh-CN" altLang="en-US" sz="675" dirty="0">
              <a:solidFill>
                <a:schemeClr val="bg1"/>
              </a:solidFill>
              <a:effectLst/>
              <a:latin typeface="Cambria" panose="02040503050406030204"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anose="020B0503020204020204" pitchFamily="34" charset="-122"/>
                <a:ea typeface="微软雅黑" panose="020B0503020204020204" pitchFamily="34" charset="-122"/>
              </a:rPr>
              <a:t>                               </a:t>
            </a:r>
            <a:endParaRPr lang="zh-CN" altLang="en-US" sz="600" dirty="0">
              <a:solidFill>
                <a:schemeClr val="bg1"/>
              </a:solidFill>
              <a:effectLst/>
              <a:latin typeface="Cambria" panose="02040503050406030204"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anose="020B0604030504040204" pitchFamily="34" charset="0"/>
                <a:ea typeface="微软雅黑" panose="020B0503020204020204" pitchFamily="34" charset="-122"/>
              </a:defRPr>
            </a:lvl1pPr>
          </a:lstStyle>
          <a:p>
            <a:fld id="{CB818ED7-1FAF-4BEC-A906-EB6564C334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p:titleStyle>
    <p:bodyStyle>
      <a:lvl1pPr marL="257175" indent="-257175" algn="l" defTabSz="6858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1pPr>
      <a:lvl2pPr marL="557530" indent="-214630" algn="l" defTabSz="685800" rtl="0" eaLnBrk="1" latinLnBrk="0" hangingPunct="1">
        <a:spcBef>
          <a:spcPct val="20000"/>
        </a:spcBef>
        <a:buFont typeface="Arial" panose="020B0604020202020204" pitchFamily="34" charset="0"/>
        <a:buChar char="–"/>
        <a:defRPr sz="1500" kern="1200" baseline="0">
          <a:solidFill>
            <a:schemeClr val="tx1"/>
          </a:solidFill>
          <a:latin typeface="Cambria" panose="02040503050406030204" pitchFamily="18" charset="0"/>
          <a:ea typeface="新宋体" panose="02010609030101010101" pitchFamily="49" charset="-122"/>
          <a:cs typeface="+mn-cs"/>
        </a:defRPr>
      </a:lvl2pPr>
      <a:lvl3pPr marL="857250" indent="-171450" algn="l" defTabSz="685800" rtl="0" eaLnBrk="1" latinLnBrk="0" hangingPunct="1">
        <a:spcBef>
          <a:spcPct val="20000"/>
        </a:spcBef>
        <a:buFont typeface="Arial" panose="020B0604020202020204" pitchFamily="34" charset="0"/>
        <a:buChar char="•"/>
        <a:defRPr sz="1350" kern="1200" baseline="0">
          <a:solidFill>
            <a:schemeClr val="tx1"/>
          </a:solidFill>
          <a:latin typeface="Cambria" panose="02040503050406030204" pitchFamily="18" charset="0"/>
          <a:ea typeface="新宋体" panose="02010609030101010101" pitchFamily="49" charset="-122"/>
          <a:cs typeface="+mn-cs"/>
        </a:defRPr>
      </a:lvl3pPr>
      <a:lvl4pPr marL="12001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4pPr>
      <a:lvl5pPr marL="15430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reins.se.sjtu.edu.cn/~chenhp"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GI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GIF"/><Relationship Id="rId1" Type="http://schemas.openxmlformats.org/officeDocument/2006/relationships/hyperlink" Target="https://blog.csdn.net/hollis_chuang/article/details/125383029"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spring.io/guides/gs/managing-transactions/" TargetMode="External"/><Relationship Id="rId1" Type="http://schemas.openxmlformats.org/officeDocument/2006/relationships/hyperlink" Target="https://javaee.github.io/tutorial/transactions.html#BNCIH"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GI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2</a:t>
            </a:r>
            <a:br>
              <a:rPr lang="en-US" altLang="zh-CN" sz="2400" dirty="0"/>
            </a:br>
            <a:r>
              <a:rPr lang="en-US" altLang="zh-CN" sz="2400" dirty="0"/>
              <a:t>Transaction Management</a:t>
            </a:r>
            <a:br>
              <a:rPr lang="en-US" altLang="zh-CN" sz="2400" dirty="0"/>
            </a:br>
            <a:endParaRPr lang="zh-CN" altLang="en-US" sz="1350" i="1" dirty="0">
              <a:solidFill>
                <a:schemeClr val="tx1"/>
              </a:solidFill>
              <a:effectLst/>
              <a:latin typeface="Times New Roman" panose="02020603050405020304" pitchFamily="18" charset="0"/>
              <a:ea typeface="幼圆" pitchFamily="49" charset="-122"/>
              <a:cs typeface="Times New Roman" panose="02020603050405020304"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endParaRPr lang="en-US" altLang="zh-CN" b="1" dirty="0"/>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endParaRPr lang="en-US" altLang="zh-CN" i="1" dirty="0"/>
          </a:p>
          <a:p>
            <a:r>
              <a:rPr lang="en-US" altLang="zh-CN" dirty="0"/>
              <a:t>Shanghai Jiao Tong University</a:t>
            </a:r>
            <a:endParaRPr lang="en-US" altLang="zh-CN" dirty="0"/>
          </a:p>
          <a:p>
            <a:r>
              <a:rPr lang="en-US" altLang="zh-CN" dirty="0"/>
              <a:t>Shanghai, China</a:t>
            </a:r>
            <a:endParaRPr lang="en-US" altLang="zh-CN" dirty="0"/>
          </a:p>
          <a:p>
            <a:r>
              <a:rPr lang="en-US" altLang="zh-CN" u="sng" dirty="0">
                <a:hlinkClick r:id="rId1"/>
              </a:rPr>
              <a:t>http://reins.se.sjtu.edu.cn/~chenhp</a:t>
            </a:r>
            <a:r>
              <a:rPr lang="en-US" altLang="zh-CN" dirty="0"/>
              <a:t> </a:t>
            </a:r>
            <a:endParaRPr lang="en-US" altLang="zh-CN" dirty="0"/>
          </a:p>
          <a:p>
            <a:r>
              <a:rPr lang="en-US" altLang="zh-CN" dirty="0"/>
              <a:t>e-mail: chen-hp@sjtu.edu.cn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anose="02020603050405020304" pitchFamily="18" charset="0"/>
              <a:cs typeface="Times New Roman" panose="02020603050405020304" pitchFamily="18" charset="0"/>
            </a:endParaRPr>
          </a:p>
        </p:txBody>
      </p:sp>
      <p:sp>
        <p:nvSpPr>
          <p:cNvPr id="21507" name="Rectangle 3"/>
          <p:cNvSpPr>
            <a:spLocks noGrp="1" noChangeArrowheads="1"/>
          </p:cNvSpPr>
          <p:nvPr>
            <p:ph type="body" idx="1"/>
          </p:nvPr>
        </p:nvSpPr>
        <p:spPr>
          <a:xfrm>
            <a:off x="125556" y="814573"/>
            <a:ext cx="8622907" cy="3032522"/>
          </a:xfrm>
          <a:solidFill>
            <a:schemeClr val="bg1"/>
          </a:solidFill>
        </p:spPr>
        <p:txBody>
          <a:bodyPr>
            <a:normAutofit/>
          </a:bodyPr>
          <a:lstStyle/>
          <a:p>
            <a:r>
              <a:rPr lang="en-US" altLang="zh-CN" dirty="0">
                <a:cs typeface="Times New Roman" panose="02020603050405020304" pitchFamily="18" charset="0"/>
              </a:rPr>
              <a:t>Mandatory</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This attribute means that the app</a:t>
            </a:r>
            <a:r>
              <a:rPr lang="zh-CN" altLang="en-US" sz="1800" dirty="0">
                <a:cs typeface="Times New Roman" panose="02020603050405020304" pitchFamily="18" charset="0"/>
              </a:rPr>
              <a:t> </a:t>
            </a:r>
            <a:r>
              <a:rPr lang="en-US" altLang="zh-CN" sz="1800" dirty="0">
                <a:cs typeface="Times New Roman" panose="02020603050405020304" pitchFamily="18" charset="0"/>
              </a:rPr>
              <a:t>method must always be made part of the transaction scope of the calling client. </a:t>
            </a:r>
            <a:endParaRPr lang="en-US" altLang="zh-CN" sz="1800" dirty="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0BC43AE-7D24-495E-80B2-91DAB05110D0}" type="slidenum">
              <a:rPr lang="en-US" altLang="zh-CN" smtClean="0"/>
            </a:fld>
            <a:endParaRPr lang="en-US" altLang="zh-CN" dirty="0"/>
          </a:p>
        </p:txBody>
      </p:sp>
      <p:pic>
        <p:nvPicPr>
          <p:cNvPr id="2150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5159" y="1860987"/>
            <a:ext cx="5793681" cy="24679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anose="02020603050405020304" pitchFamily="18" charset="0"/>
              <a:cs typeface="Times New Roman" panose="02020603050405020304" pitchFamily="18" charset="0"/>
            </a:endParaRPr>
          </a:p>
        </p:txBody>
      </p:sp>
      <p:sp>
        <p:nvSpPr>
          <p:cNvPr id="22531" name="Rectangle 3"/>
          <p:cNvSpPr>
            <a:spLocks noGrp="1" noChangeArrowheads="1"/>
          </p:cNvSpPr>
          <p:nvPr>
            <p:ph type="body" idx="1"/>
          </p:nvPr>
        </p:nvSpPr>
        <p:spPr>
          <a:xfrm>
            <a:off x="107504" y="787599"/>
            <a:ext cx="8712968" cy="3032522"/>
          </a:xfrm>
          <a:solidFill>
            <a:schemeClr val="bg1"/>
          </a:solidFill>
        </p:spPr>
        <p:txBody>
          <a:bodyPr>
            <a:normAutofit/>
          </a:bodyPr>
          <a:lstStyle/>
          <a:p>
            <a:r>
              <a:rPr lang="en-US" altLang="zh-CN" dirty="0">
                <a:cs typeface="Times New Roman" panose="02020603050405020304" pitchFamily="18" charset="0"/>
              </a:rPr>
              <a:t>Never</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This attribute means that the app</a:t>
            </a:r>
            <a:r>
              <a:rPr lang="zh-CN" altLang="en-US" sz="1800" dirty="0">
                <a:cs typeface="Times New Roman" panose="02020603050405020304" pitchFamily="18" charset="0"/>
              </a:rPr>
              <a:t> </a:t>
            </a:r>
            <a:r>
              <a:rPr lang="en-US" altLang="zh-CN" sz="1800" dirty="0">
                <a:cs typeface="Times New Roman" panose="02020603050405020304" pitchFamily="18" charset="0"/>
              </a:rPr>
              <a:t>method must not be invoked within the scope of a transaction. </a:t>
            </a:r>
            <a:endParaRPr lang="en-US" altLang="zh-CN" sz="1800" dirty="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C0E5D264-2DE8-4EB9-A8D2-DC821303B027}" type="slidenum">
              <a:rPr lang="en-US" altLang="zh-CN" smtClean="0"/>
            </a:fld>
            <a:endParaRPr lang="en-US" altLang="zh-CN" dirty="0"/>
          </a:p>
        </p:txBody>
      </p:sp>
      <p:pic>
        <p:nvPicPr>
          <p:cNvPr id="2253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4792" y="1851670"/>
            <a:ext cx="5954415" cy="27675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a:lnSpc>
                <a:spcPct val="80000"/>
              </a:lnSpc>
            </a:pPr>
            <a:r>
              <a:rPr lang="en-US" altLang="zh-CN" dirty="0"/>
              <a:t>Transaction Attributes and Scope</a:t>
            </a:r>
            <a:endParaRPr lang="zh-CN" altLang="en-US" dirty="0"/>
          </a:p>
        </p:txBody>
      </p:sp>
      <p:graphicFrame>
        <p:nvGraphicFramePr>
          <p:cNvPr id="7" name="内容占位符 6"/>
          <p:cNvGraphicFramePr>
            <a:graphicFrameLocks noGrp="1"/>
          </p:cNvGraphicFramePr>
          <p:nvPr>
            <p:ph idx="1"/>
            <p:custDataLst>
              <p:tags r:id="rId1"/>
            </p:custDataLst>
          </p:nvPr>
        </p:nvGraphicFramePr>
        <p:xfrm>
          <a:off x="944597" y="987574"/>
          <a:ext cx="7254806" cy="3665220"/>
        </p:xfrm>
        <a:graphic>
          <a:graphicData uri="http://schemas.openxmlformats.org/drawingml/2006/table">
            <a:tbl>
              <a:tblPr firstRow="1" bandRow="1">
                <a:tableStyleId>{5C22544A-7EE6-4342-B048-85BDC9FD1C3A}</a:tableStyleId>
              </a:tblPr>
              <a:tblGrid>
                <a:gridCol w="2106234"/>
                <a:gridCol w="2160240"/>
                <a:gridCol w="2988332"/>
              </a:tblGrid>
              <a:tr h="278130">
                <a:tc>
                  <a:txBody>
                    <a:bodyPr/>
                    <a:lstStyle/>
                    <a:p>
                      <a:r>
                        <a:rPr lang="en-US" altLang="zh-CN" sz="1400" b="1" i="0" kern="1200" dirty="0">
                          <a:solidFill>
                            <a:schemeClr val="lt1"/>
                          </a:solidFill>
                          <a:effectLst/>
                          <a:latin typeface="+mn-lt"/>
                          <a:ea typeface="+mn-ea"/>
                          <a:cs typeface="+mn-cs"/>
                        </a:rPr>
                        <a:t>Transaction Attribute</a:t>
                      </a:r>
                      <a:endParaRPr lang="zh-CN" altLang="en-US" sz="1000" dirty="0"/>
                    </a:p>
                  </a:txBody>
                  <a:tcPr marL="68580" marR="68580" marT="34290" marB="34290"/>
                </a:tc>
                <a:tc>
                  <a:txBody>
                    <a:bodyPr/>
                    <a:lstStyle/>
                    <a:p>
                      <a:r>
                        <a:rPr lang="en-US" altLang="zh-CN" sz="1400" b="1" i="0" kern="1200" dirty="0">
                          <a:solidFill>
                            <a:schemeClr val="lt1"/>
                          </a:solidFill>
                          <a:effectLst/>
                          <a:latin typeface="+mn-lt"/>
                          <a:ea typeface="+mn-ea"/>
                          <a:cs typeface="+mn-cs"/>
                        </a:rPr>
                        <a:t>Client's Transaction</a:t>
                      </a:r>
                      <a:endParaRPr lang="zh-CN" altLang="en-US" sz="1000" dirty="0"/>
                    </a:p>
                  </a:txBody>
                  <a:tcPr marL="68580" marR="68580" marT="34290" marB="34290"/>
                </a:tc>
                <a:tc>
                  <a:txBody>
                    <a:bodyPr/>
                    <a:lstStyle/>
                    <a:p>
                      <a:r>
                        <a:rPr lang="en-US" altLang="zh-CN" sz="1400" b="1" i="0" kern="1200" dirty="0">
                          <a:solidFill>
                            <a:schemeClr val="lt1"/>
                          </a:solidFill>
                          <a:effectLst/>
                          <a:latin typeface="+mn-lt"/>
                          <a:ea typeface="+mn-ea"/>
                          <a:cs typeface="+mn-cs"/>
                        </a:rPr>
                        <a:t>Business Method's Transaction</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Error</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000" dirty="0"/>
                        <a:t>T1</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000" dirty="0"/>
                        <a:t>Error</a:t>
                      </a:r>
                      <a:endParaRPr lang="zh-CN" altLang="en-US" sz="1000" dirty="0"/>
                    </a:p>
                  </a:txBody>
                  <a:tcPr marL="68580" marR="68580" marT="34290" marB="34290"/>
                </a:tc>
              </a:tr>
            </a:tbl>
          </a:graphicData>
        </a:graphic>
      </p:graphicFrame>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a:lnSpc>
                <a:spcPct val="80000"/>
              </a:lnSpc>
            </a:pPr>
            <a:r>
              <a:rPr lang="en-US" altLang="zh-CN" dirty="0"/>
              <a:t>Setting Transaction Attributes</a:t>
            </a:r>
            <a:endParaRPr lang="zh-CN" altLang="en-US" dirty="0"/>
          </a:p>
        </p:txBody>
      </p:sp>
      <p:sp>
        <p:nvSpPr>
          <p:cNvPr id="3" name="内容占位符 2"/>
          <p:cNvSpPr>
            <a:spLocks noGrp="1"/>
          </p:cNvSpPr>
          <p:nvPr>
            <p:ph idx="1"/>
          </p:nvPr>
        </p:nvSpPr>
        <p:spPr/>
        <p:txBody>
          <a:bodyPr/>
          <a:lstStyle/>
          <a:p>
            <a:r>
              <a:rPr lang="en-US" altLang="zh-CN" dirty="0"/>
              <a:t>Transaction attributes are specified by </a:t>
            </a:r>
            <a:endParaRPr lang="en-US" altLang="zh-CN" dirty="0"/>
          </a:p>
          <a:p>
            <a:pPr lvl="1"/>
            <a:r>
              <a:rPr lang="en-US" altLang="zh-CN" dirty="0"/>
              <a:t>decorating the enterprise bean class or method with a </a:t>
            </a:r>
            <a:r>
              <a:rPr lang="en-US" altLang="zh-CN" dirty="0" err="1">
                <a:solidFill>
                  <a:schemeClr val="tx2"/>
                </a:solidFill>
                <a:latin typeface="Consolas" panose="020B0609020204030204" pitchFamily="49" charset="0"/>
                <a:cs typeface="Consolas" panose="020B0609020204030204" pitchFamily="49" charset="0"/>
              </a:rPr>
              <a:t>javax.ejb.TransactionAttribute</a:t>
            </a:r>
            <a:r>
              <a:rPr lang="en-US" altLang="zh-CN" dirty="0"/>
              <a:t> annotation </a:t>
            </a:r>
            <a:endParaRPr lang="en-US" altLang="zh-CN" dirty="0"/>
          </a:p>
          <a:p>
            <a:pPr lvl="1"/>
            <a:r>
              <a:rPr lang="en-US" altLang="zh-CN" dirty="0"/>
              <a:t>and setting it to one of the</a:t>
            </a:r>
            <a:r>
              <a:rPr lang="en-US" altLang="zh-CN" dirty="0">
                <a:solidFill>
                  <a:schemeClr val="tx2"/>
                </a:solidFill>
                <a:latin typeface="Consolas" panose="020B0609020204030204" pitchFamily="49" charset="0"/>
                <a:cs typeface="Consolas" panose="020B0609020204030204" pitchFamily="49" charset="0"/>
              </a:rPr>
              <a:t> </a:t>
            </a:r>
            <a:r>
              <a:rPr lang="en-US" altLang="zh-CN" dirty="0" err="1">
                <a:solidFill>
                  <a:schemeClr val="tx2"/>
                </a:solidFill>
                <a:latin typeface="Consolas" panose="020B0609020204030204" pitchFamily="49" charset="0"/>
                <a:cs typeface="Consolas" panose="020B0609020204030204" pitchFamily="49" charset="0"/>
              </a:rPr>
              <a:t>javax.ejb.TransactionAttributeType</a:t>
            </a:r>
            <a:r>
              <a:rPr lang="en-US" altLang="zh-CN" dirty="0">
                <a:solidFill>
                  <a:schemeClr val="tx2"/>
                </a:solidFill>
                <a:latin typeface="Consolas" panose="020B0609020204030204" pitchFamily="49" charset="0"/>
                <a:cs typeface="Consolas" panose="020B0609020204030204" pitchFamily="49" charset="0"/>
              </a:rPr>
              <a:t> </a:t>
            </a:r>
            <a:r>
              <a:rPr lang="en-US" altLang="zh-CN" dirty="0"/>
              <a:t>constants.</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graphicFrame>
        <p:nvGraphicFramePr>
          <p:cNvPr id="5" name="表格 4"/>
          <p:cNvGraphicFramePr>
            <a:graphicFrameLocks noGrp="1"/>
          </p:cNvGraphicFramePr>
          <p:nvPr/>
        </p:nvGraphicFramePr>
        <p:xfrm>
          <a:off x="2033718" y="2463738"/>
          <a:ext cx="5292588" cy="1973580"/>
        </p:xfrm>
        <a:graphic>
          <a:graphicData uri="http://schemas.openxmlformats.org/drawingml/2006/table">
            <a:tbl>
              <a:tblPr firstRow="1" bandRow="1">
                <a:tableStyleId>{5C22544A-7EE6-4342-B048-85BDC9FD1C3A}</a:tableStyleId>
              </a:tblPr>
              <a:tblGrid>
                <a:gridCol w="1836204"/>
                <a:gridCol w="3456384"/>
              </a:tblGrid>
              <a:tr h="2781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1" i="0" kern="1200" dirty="0">
                          <a:solidFill>
                            <a:schemeClr val="lt1"/>
                          </a:solidFill>
                          <a:effectLst/>
                          <a:latin typeface="+mn-lt"/>
                          <a:ea typeface="+mn-ea"/>
                          <a:cs typeface="+mn-cs"/>
                        </a:rPr>
                        <a:t>Transaction Attribute</a:t>
                      </a:r>
                      <a:endParaRPr lang="zh-CN" altLang="en-US" sz="1000" dirty="0"/>
                    </a:p>
                  </a:txBody>
                  <a:tcPr marL="68580" marR="68580" marT="34290" marB="34290"/>
                </a:tc>
                <a:tc>
                  <a:txBody>
                    <a:bodyPr/>
                    <a:lstStyle/>
                    <a:p>
                      <a:r>
                        <a:rPr lang="en-US" altLang="zh-CN" sz="1400" b="1" i="0" kern="1200" dirty="0" err="1">
                          <a:solidFill>
                            <a:schemeClr val="lt1"/>
                          </a:solidFill>
                          <a:effectLst/>
                          <a:latin typeface="+mn-lt"/>
                          <a:ea typeface="+mn-ea"/>
                          <a:cs typeface="+mn-cs"/>
                        </a:rPr>
                        <a:t>TransactionAttributeType</a:t>
                      </a:r>
                      <a:r>
                        <a:rPr lang="en-US" altLang="zh-CN" sz="1400" b="1" i="0" kern="1200" dirty="0">
                          <a:solidFill>
                            <a:schemeClr val="lt1"/>
                          </a:solidFill>
                          <a:effectLst/>
                          <a:latin typeface="+mn-lt"/>
                          <a:ea typeface="+mn-ea"/>
                          <a:cs typeface="+mn-cs"/>
                        </a:rPr>
                        <a:t> Constant</a:t>
                      </a:r>
                      <a:endParaRPr lang="zh-CN" altLang="en-US" sz="1000" dirty="0"/>
                    </a:p>
                  </a:txBody>
                  <a:tcPr marL="68580" marR="68580" marT="34290" marB="34290"/>
                </a:tc>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TransactionAttributeType.REQUIRED</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TransactionAttributeType.REQUIRES_NEW</a:t>
                      </a:r>
                      <a:endParaRPr lang="zh-CN" altLang="en-US" sz="1000" dirty="0"/>
                    </a:p>
                  </a:txBody>
                  <a:tcPr marL="68580" marR="68580" marT="34290" marB="34290"/>
                </a:tc>
              </a:tr>
              <a:tr h="2781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TransactionAttributeType.MANDATORY</a:t>
                      </a:r>
                      <a:endParaRPr lang="zh-CN" altLang="en-US" sz="1000" dirty="0"/>
                    </a:p>
                  </a:txBody>
                  <a:tcPr marL="68580" marR="68580" marT="34290" marB="34290"/>
                </a:tc>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TransactionAttributeType.NOT_SUPPORTED</a:t>
                      </a:r>
                      <a:endParaRPr lang="zh-CN" altLang="en-US" sz="1000" dirty="0"/>
                    </a:p>
                  </a:txBody>
                  <a:tcPr marL="68580" marR="68580" marT="34290" marB="34290"/>
                </a:tc>
              </a:tr>
              <a:tr h="2781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TransactionAttributeType.SUPPORTS</a:t>
                      </a:r>
                      <a:endParaRPr lang="zh-CN" altLang="en-US" sz="1000" dirty="0"/>
                    </a:p>
                  </a:txBody>
                  <a:tcPr marL="68580" marR="68580" marT="34290" marB="34290"/>
                </a:tc>
              </a:tr>
              <a:tr h="2781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TransactionAttributeType.NEVER</a:t>
                      </a:r>
                      <a:endParaRPr lang="zh-CN" altLang="en-US" sz="1000" dirty="0"/>
                    </a:p>
                  </a:txBody>
                  <a:tcPr marL="68580" marR="68580" marT="34290" marB="34290"/>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Setting Transaction Attributes</a:t>
            </a:r>
            <a:endParaRPr lang="zh-CN" altLang="en-US" dirty="0"/>
          </a:p>
        </p:txBody>
      </p:sp>
      <p:sp>
        <p:nvSpPr>
          <p:cNvPr id="3" name="内容占位符 2"/>
          <p:cNvSpPr>
            <a:spLocks noGrp="1"/>
          </p:cNvSpPr>
          <p:nvPr>
            <p:ph idx="1"/>
          </p:nvPr>
        </p:nvSpPr>
        <p:spPr/>
        <p:txBody>
          <a:bodyPr/>
          <a:lstStyle/>
          <a:p>
            <a:r>
              <a:rPr lang="en-US" altLang="zh-CN" sz="1500" dirty="0"/>
              <a:t>The following code snippet demonstrates how to use the </a:t>
            </a:r>
            <a:r>
              <a:rPr lang="en-US" altLang="zh-CN" sz="1500" dirty="0">
                <a:solidFill>
                  <a:schemeClr val="tx2"/>
                </a:solidFill>
                <a:latin typeface="Consolas" panose="020B0609020204030204" pitchFamily="49" charset="0"/>
                <a:cs typeface="Consolas" panose="020B0609020204030204" pitchFamily="49" charset="0"/>
              </a:rPr>
              <a:t>@</a:t>
            </a:r>
            <a:r>
              <a:rPr lang="en-US" altLang="zh-CN" sz="1500" dirty="0" err="1">
                <a:solidFill>
                  <a:schemeClr val="tx2"/>
                </a:solidFill>
                <a:latin typeface="Consolas" panose="020B0609020204030204" pitchFamily="49" charset="0"/>
                <a:cs typeface="Consolas" panose="020B0609020204030204" pitchFamily="49" charset="0"/>
              </a:rPr>
              <a:t>TransactionAttribute</a:t>
            </a:r>
            <a:r>
              <a:rPr lang="en-US" altLang="zh-CN" sz="1500" dirty="0"/>
              <a:t> annotation:</a:t>
            </a:r>
            <a:endParaRPr lang="en-US" altLang="zh-CN" sz="1500" dirty="0"/>
          </a:p>
          <a:p>
            <a:pPr marL="300355" lvl="1" indent="0">
              <a:buNone/>
            </a:pP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(NOT_SUPPORTED)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Stateful</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public class </a:t>
            </a:r>
            <a:r>
              <a:rPr lang="en-US" altLang="zh-CN" sz="1350" dirty="0" err="1">
                <a:solidFill>
                  <a:schemeClr val="tx2"/>
                </a:solidFill>
                <a:latin typeface="Consolas" panose="020B0609020204030204" pitchFamily="49" charset="0"/>
                <a:cs typeface="Consolas" panose="020B0609020204030204" pitchFamily="49" charset="0"/>
              </a:rPr>
              <a:t>TransactionBean</a:t>
            </a:r>
            <a:r>
              <a:rPr lang="en-US" altLang="zh-CN" sz="1350" dirty="0">
                <a:solidFill>
                  <a:schemeClr val="tx2"/>
                </a:solidFill>
                <a:latin typeface="Consolas" panose="020B0609020204030204" pitchFamily="49" charset="0"/>
                <a:cs typeface="Consolas" panose="020B0609020204030204" pitchFamily="49" charset="0"/>
              </a:rPr>
              <a:t> implements Transaction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(REQUIRES_NEW)</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firstMethod</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(REQUIRED)</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secondMethod</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thirdMethod</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fourthMethod</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marL="300355" lvl="1" indent="0">
              <a:buNone/>
            </a:pPr>
            <a:r>
              <a:rPr lang="en-US" altLang="zh-CN" sz="1350" dirty="0">
                <a:solidFill>
                  <a:schemeClr val="tx2"/>
                </a:solidFill>
                <a:latin typeface="Consolas" panose="020B0609020204030204" pitchFamily="49" charset="0"/>
                <a:cs typeface="Consolas" panose="020B0609020204030204" pitchFamily="49" charset="0"/>
              </a:rPr>
              <a:t>}</a:t>
            </a:r>
            <a:endParaRPr lang="zh-CN" altLang="en-US" sz="1350" dirty="0">
              <a:solidFill>
                <a:schemeClr val="tx2"/>
              </a:solidFill>
              <a:latin typeface="Consolas" panose="020B0609020204030204" pitchFamily="49" charset="0"/>
              <a:cs typeface="Consolas" panose="020B0609020204030204" pitchFamily="49" charset="0"/>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Rolling Back a CMT</a:t>
            </a:r>
            <a:endParaRPr lang="zh-CN" altLang="en-US" dirty="0"/>
          </a:p>
        </p:txBody>
      </p:sp>
      <p:sp>
        <p:nvSpPr>
          <p:cNvPr id="3" name="内容占位符 2"/>
          <p:cNvSpPr>
            <a:spLocks noGrp="1"/>
          </p:cNvSpPr>
          <p:nvPr>
            <p:ph idx="1"/>
          </p:nvPr>
        </p:nvSpPr>
        <p:spPr/>
        <p:txBody>
          <a:bodyPr/>
          <a:lstStyle/>
          <a:p>
            <a:r>
              <a:rPr lang="en-US" altLang="zh-CN" dirty="0"/>
              <a:t>There are two ways to roll back a container-managed transaction.</a:t>
            </a:r>
            <a:endParaRPr lang="en-US" altLang="zh-CN" dirty="0"/>
          </a:p>
          <a:p>
            <a:pPr lvl="1"/>
            <a:r>
              <a:rPr lang="en-US" altLang="zh-CN" dirty="0"/>
              <a:t>First,</a:t>
            </a:r>
            <a:r>
              <a:rPr lang="en-US" altLang="zh-CN" dirty="0">
                <a:solidFill>
                  <a:srgbClr val="FF0000"/>
                </a:solidFill>
              </a:rPr>
              <a:t> if a system exception is thrown,</a:t>
            </a:r>
            <a:r>
              <a:rPr lang="en-US" altLang="zh-CN" dirty="0"/>
              <a:t> the container will automatically roll back the transaction. </a:t>
            </a:r>
            <a:endParaRPr lang="en-US" altLang="zh-CN" dirty="0"/>
          </a:p>
          <a:p>
            <a:pPr lvl="1"/>
            <a:r>
              <a:rPr lang="en-US" altLang="zh-CN" dirty="0"/>
              <a:t>Second, by invoking the </a:t>
            </a:r>
            <a:r>
              <a:rPr lang="en-US" altLang="zh-CN" dirty="0" err="1">
                <a:solidFill>
                  <a:srgbClr val="FF0000"/>
                </a:solidFill>
                <a:latin typeface="Consolas" panose="020B0609020204030204" pitchFamily="49" charset="0"/>
                <a:cs typeface="Consolas" panose="020B0609020204030204" pitchFamily="49" charset="0"/>
              </a:rPr>
              <a:t>setRollbackOnly</a:t>
            </a:r>
            <a:r>
              <a:rPr lang="en-US" altLang="zh-CN" dirty="0"/>
              <a:t> method of the </a:t>
            </a:r>
            <a:r>
              <a:rPr lang="en-US" altLang="zh-CN" dirty="0" err="1">
                <a:solidFill>
                  <a:schemeClr val="tx2"/>
                </a:solidFill>
                <a:latin typeface="Consolas" panose="020B0609020204030204" pitchFamily="49" charset="0"/>
                <a:cs typeface="Consolas" panose="020B0609020204030204" pitchFamily="49" charset="0"/>
              </a:rPr>
              <a:t>EJBContext</a:t>
            </a:r>
            <a:r>
              <a:rPr lang="en-US" altLang="zh-CN" dirty="0"/>
              <a:t> interface, the bean method instructs the container to roll back the transaction. </a:t>
            </a:r>
            <a:endParaRPr lang="en-US" altLang="zh-CN" dirty="0"/>
          </a:p>
          <a:p>
            <a:pPr lvl="1"/>
            <a:r>
              <a:rPr lang="en-US" altLang="zh-CN" dirty="0"/>
              <a:t>If the bean throws an application exception, the rollback is not automatic but can be initiated by a call to </a:t>
            </a:r>
            <a:r>
              <a:rPr lang="en-US" altLang="zh-CN" dirty="0" err="1">
                <a:solidFill>
                  <a:schemeClr val="tx2"/>
                </a:solidFill>
                <a:latin typeface="Consolas" panose="020B0609020204030204" pitchFamily="49" charset="0"/>
                <a:cs typeface="Consolas" panose="020B0609020204030204" pitchFamily="49" charset="0"/>
              </a:rPr>
              <a:t>setRollbackOnly</a:t>
            </a:r>
            <a:r>
              <a:rPr lang="en-US" altLang="zh-CN" dirty="0"/>
              <a:t>.</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Managing Transactions</a:t>
            </a:r>
            <a:r>
              <a:rPr lang="en-US" altLang="en-US" dirty="0"/>
              <a:t> </a:t>
            </a:r>
            <a:r>
              <a:rPr lang="en-US" altLang="en-US" dirty="0"/>
              <a:t>in</a:t>
            </a:r>
            <a:r>
              <a:rPr lang="en-US" altLang="en-US" dirty="0"/>
              <a:t> </a:t>
            </a:r>
            <a:r>
              <a:rPr lang="en-US" altLang="en-US" dirty="0"/>
              <a:t>Spring</a:t>
            </a:r>
            <a:r>
              <a:rPr lang="en-US" altLang="zh-CN" dirty="0"/>
              <a:t> </a:t>
            </a:r>
            <a:endParaRPr kumimoji="1" lang="zh-CN" altLang="en-US" dirty="0"/>
          </a:p>
        </p:txBody>
      </p:sp>
      <p:sp>
        <p:nvSpPr>
          <p:cNvPr id="3" name="内容占位符 2"/>
          <p:cNvSpPr>
            <a:spLocks noGrp="1"/>
          </p:cNvSpPr>
          <p:nvPr>
            <p:ph idx="1"/>
          </p:nvPr>
        </p:nvSpPr>
        <p:spPr/>
        <p:txBody>
          <a:bodyPr/>
          <a:lstStyle/>
          <a:p>
            <a:r>
              <a:rPr kumimoji="1" lang="en-US" altLang="zh-CN" dirty="0"/>
              <a:t>@</a:t>
            </a:r>
            <a:r>
              <a:rPr kumimoji="1" lang="en-US" altLang="en-US" dirty="0"/>
              <a:t>Transactional</a:t>
            </a:r>
            <a:r>
              <a:rPr kumimoji="1" lang="en-US" altLang="en-US" dirty="0"/>
              <a:t> </a:t>
            </a:r>
            <a:r>
              <a:rPr kumimoji="1" lang="en-US" altLang="en-US" dirty="0"/>
              <a:t>propagation</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143000" y="1329612"/>
            <a:ext cx="6858000" cy="33764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矩形 4"/>
          <p:cNvSpPr/>
          <p:nvPr/>
        </p:nvSpPr>
        <p:spPr>
          <a:xfrm>
            <a:off x="1283219" y="711616"/>
            <a:ext cx="6696744" cy="4293483"/>
          </a:xfrm>
          <a:prstGeom prst="rect">
            <a:avLst/>
          </a:prstGeom>
        </p:spPr>
        <p:txBody>
          <a:bodyPr wrap="square">
            <a:spAutoFit/>
          </a:bodyPr>
          <a:lstStyle/>
          <a:p>
            <a:r>
              <a:rPr lang="en-US" altLang="zh-CN" sz="1050" dirty="0" err="1">
                <a:solidFill>
                  <a:schemeClr val="tx2"/>
                </a:solidFill>
              </a:rPr>
              <a:t>BookingService.java</a:t>
            </a:r>
            <a:br>
              <a:rPr lang="en-GB" altLang="zh-CN" sz="1050" dirty="0">
                <a:solidFill>
                  <a:srgbClr val="CC7832"/>
                </a:solidFill>
              </a:rPr>
            </a:br>
            <a:r>
              <a:rPr lang="en-GB" altLang="zh-CN" sz="1050" dirty="0">
                <a:solidFill>
                  <a:srgbClr val="BBB529"/>
                </a:solidFill>
              </a:rPr>
              <a:t>@Component</a:t>
            </a:r>
            <a:br>
              <a:rPr lang="en-GB" altLang="zh-CN" sz="1050" dirty="0">
                <a:solidFill>
                  <a:srgbClr val="BBB529"/>
                </a:solidFill>
              </a:rPr>
            </a:br>
            <a:r>
              <a:rPr lang="en-GB" altLang="zh-CN" sz="1050" dirty="0">
                <a:solidFill>
                  <a:srgbClr val="CC7832"/>
                </a:solidFill>
              </a:rPr>
              <a:t>public class </a:t>
            </a:r>
            <a:r>
              <a:rPr lang="en-GB" altLang="zh-CN" sz="1050" dirty="0" err="1"/>
              <a:t>BookingService</a:t>
            </a:r>
            <a:r>
              <a:rPr lang="en-GB" altLang="zh-CN" sz="1050" dirty="0"/>
              <a:t> {</a:t>
            </a:r>
            <a:br>
              <a:rPr lang="en-GB" altLang="zh-CN" sz="1050" dirty="0"/>
            </a:br>
            <a:br>
              <a:rPr lang="en-GB" altLang="zh-CN" sz="1050" dirty="0"/>
            </a:br>
            <a:r>
              <a:rPr lang="en-GB" altLang="zh-CN" sz="1050" dirty="0"/>
              <a:t>   </a:t>
            </a:r>
            <a:r>
              <a:rPr lang="en-GB" altLang="zh-CN" sz="1050" dirty="0">
                <a:solidFill>
                  <a:srgbClr val="CC7832"/>
                </a:solidFill>
              </a:rPr>
              <a:t>private final static </a:t>
            </a:r>
            <a:r>
              <a:rPr lang="en-GB" altLang="zh-CN" sz="1050" dirty="0"/>
              <a:t>Logger </a:t>
            </a:r>
            <a:r>
              <a:rPr lang="en-GB" altLang="zh-CN" sz="1050" i="1" dirty="0">
                <a:solidFill>
                  <a:srgbClr val="9876AA"/>
                </a:solidFill>
              </a:rPr>
              <a:t>logger </a:t>
            </a:r>
            <a:r>
              <a:rPr lang="en-GB" altLang="zh-CN" sz="1050" dirty="0"/>
              <a:t>= </a:t>
            </a:r>
            <a:r>
              <a:rPr lang="en-GB" altLang="zh-CN" sz="1050" dirty="0" err="1"/>
              <a:t>LoggerFactory.</a:t>
            </a:r>
            <a:r>
              <a:rPr lang="en-GB" altLang="zh-CN" sz="1050" i="1" dirty="0" err="1"/>
              <a:t>getLogger</a:t>
            </a:r>
            <a:r>
              <a:rPr lang="en-GB" altLang="zh-CN" sz="1050" dirty="0"/>
              <a:t>(</a:t>
            </a:r>
            <a:r>
              <a:rPr lang="en-GB" altLang="zh-CN" sz="1050" dirty="0" err="1"/>
              <a:t>BookingService.</a:t>
            </a:r>
            <a:r>
              <a:rPr lang="en-GB" altLang="zh-CN" sz="1050" dirty="0" err="1">
                <a:solidFill>
                  <a:srgbClr val="CC7832"/>
                </a:solidFill>
              </a:rPr>
              <a:t>class</a:t>
            </a:r>
            <a:r>
              <a:rPr lang="en-GB" altLang="zh-CN" sz="1050" dirty="0"/>
              <a:t>)</a:t>
            </a:r>
            <a:r>
              <a:rPr lang="en-GB" altLang="zh-CN" sz="1050" dirty="0">
                <a:solidFill>
                  <a:srgbClr val="CC7832"/>
                </a:solidFill>
              </a:rPr>
              <a:t>;</a:t>
            </a:r>
            <a:br>
              <a:rPr lang="en-GB" altLang="zh-CN" sz="1050" dirty="0">
                <a:solidFill>
                  <a:srgbClr val="CC7832"/>
                </a:solidFill>
              </a:rPr>
            </a:br>
            <a:br>
              <a:rPr lang="en-GB" altLang="zh-CN" sz="1050" dirty="0">
                <a:solidFill>
                  <a:srgbClr val="CC7832"/>
                </a:solidFill>
              </a:rPr>
            </a:br>
            <a:r>
              <a:rPr lang="en-GB" altLang="zh-CN" sz="1050" dirty="0">
                <a:solidFill>
                  <a:srgbClr val="CC7832"/>
                </a:solidFill>
              </a:rPr>
              <a:t>   private final </a:t>
            </a:r>
            <a:r>
              <a:rPr lang="en-GB" altLang="zh-CN" sz="1050" dirty="0" err="1"/>
              <a:t>JdbcTemplate</a:t>
            </a:r>
            <a:r>
              <a:rPr lang="en-GB" altLang="zh-CN" sz="1050" dirty="0"/>
              <a:t> </a:t>
            </a:r>
            <a:r>
              <a:rPr lang="en-GB" altLang="zh-CN" sz="1050" dirty="0" err="1">
                <a:solidFill>
                  <a:srgbClr val="9876AA"/>
                </a:solidFill>
              </a:rPr>
              <a:t>jdbcTemplate</a:t>
            </a:r>
            <a:r>
              <a:rPr lang="en-GB" altLang="zh-CN" sz="1050" dirty="0">
                <a:solidFill>
                  <a:srgbClr val="CC7832"/>
                </a:solidFill>
              </a:rPr>
              <a:t>;</a:t>
            </a:r>
            <a:br>
              <a:rPr lang="en-GB" altLang="zh-CN" sz="1050" dirty="0">
                <a:solidFill>
                  <a:srgbClr val="CC7832"/>
                </a:solidFill>
              </a:rPr>
            </a:br>
            <a:br>
              <a:rPr lang="en-GB" altLang="zh-CN" sz="1050" dirty="0">
                <a:solidFill>
                  <a:srgbClr val="CC7832"/>
                </a:solidFill>
              </a:rPr>
            </a:br>
            <a:r>
              <a:rPr lang="en-GB" altLang="zh-CN" sz="1050" dirty="0">
                <a:solidFill>
                  <a:srgbClr val="CC7832"/>
                </a:solidFill>
              </a:rPr>
              <a:t>   public </a:t>
            </a:r>
            <a:r>
              <a:rPr lang="en-GB" altLang="zh-CN" sz="1050" dirty="0" err="1">
                <a:solidFill>
                  <a:srgbClr val="FFC66D"/>
                </a:solidFill>
              </a:rPr>
              <a:t>BookingService</a:t>
            </a:r>
            <a:r>
              <a:rPr lang="en-GB" altLang="zh-CN" sz="1050" dirty="0"/>
              <a:t>(</a:t>
            </a:r>
            <a:r>
              <a:rPr lang="en-GB" altLang="zh-CN" sz="1050" dirty="0" err="1"/>
              <a:t>JdbcTemplate</a:t>
            </a:r>
            <a:r>
              <a:rPr lang="en-GB" altLang="zh-CN" sz="1050" dirty="0"/>
              <a:t> </a:t>
            </a:r>
            <a:r>
              <a:rPr lang="en-GB" altLang="zh-CN" sz="1050" dirty="0" err="1"/>
              <a:t>jdbcTemplate</a:t>
            </a:r>
            <a:r>
              <a:rPr lang="en-GB" altLang="zh-CN" sz="1050" dirty="0"/>
              <a:t>) {</a:t>
            </a:r>
            <a:br>
              <a:rPr lang="en-GB" altLang="zh-CN" sz="1050" dirty="0"/>
            </a:br>
            <a:r>
              <a:rPr lang="en-GB" altLang="zh-CN" sz="1050" dirty="0"/>
              <a:t>      </a:t>
            </a:r>
            <a:r>
              <a:rPr lang="en-GB" altLang="zh-CN" sz="1050" dirty="0" err="1">
                <a:solidFill>
                  <a:srgbClr val="CC7832"/>
                </a:solidFill>
              </a:rPr>
              <a:t>this</a:t>
            </a:r>
            <a:r>
              <a:rPr lang="en-GB" altLang="zh-CN" sz="1050" dirty="0" err="1"/>
              <a:t>.</a:t>
            </a:r>
            <a:r>
              <a:rPr lang="en-GB" altLang="zh-CN" sz="1050" dirty="0" err="1">
                <a:solidFill>
                  <a:srgbClr val="9876AA"/>
                </a:solidFill>
              </a:rPr>
              <a:t>jdbcTemplate</a:t>
            </a:r>
            <a:r>
              <a:rPr lang="en-GB" altLang="zh-CN" sz="1050" dirty="0">
                <a:solidFill>
                  <a:srgbClr val="9876AA"/>
                </a:solidFill>
              </a:rPr>
              <a:t> </a:t>
            </a:r>
            <a:r>
              <a:rPr lang="en-GB" altLang="zh-CN" sz="1050" dirty="0"/>
              <a:t>= </a:t>
            </a:r>
            <a:r>
              <a:rPr lang="en-GB" altLang="zh-CN" sz="1050" dirty="0" err="1"/>
              <a:t>jdbcTemplate</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br>
              <a:rPr lang="en-GB" altLang="zh-CN" sz="1050" dirty="0"/>
            </a:br>
            <a:r>
              <a:rPr lang="en-GB" altLang="zh-CN" sz="1050" dirty="0"/>
              <a:t>   </a:t>
            </a:r>
            <a:r>
              <a:rPr lang="en-GB" altLang="zh-CN" sz="1050" dirty="0">
                <a:solidFill>
                  <a:srgbClr val="BBB529"/>
                </a:solidFill>
              </a:rPr>
              <a:t>@Transactional</a:t>
            </a:r>
            <a:br>
              <a:rPr lang="en-GB" altLang="zh-CN" sz="1050" dirty="0">
                <a:solidFill>
                  <a:srgbClr val="BBB529"/>
                </a:solidFill>
              </a:rPr>
            </a:br>
            <a:r>
              <a:rPr lang="en-GB" altLang="zh-CN" sz="1050" dirty="0">
                <a:solidFill>
                  <a:srgbClr val="BBB529"/>
                </a:solidFill>
              </a:rPr>
              <a:t>   </a:t>
            </a:r>
            <a:r>
              <a:rPr lang="en-GB" altLang="zh-CN" sz="1050" dirty="0">
                <a:solidFill>
                  <a:srgbClr val="CC7832"/>
                </a:solidFill>
              </a:rPr>
              <a:t>public void </a:t>
            </a:r>
            <a:r>
              <a:rPr lang="en-GB" altLang="zh-CN" sz="1050" dirty="0">
                <a:solidFill>
                  <a:srgbClr val="FFC66D"/>
                </a:solidFill>
              </a:rPr>
              <a:t>book</a:t>
            </a:r>
            <a:r>
              <a:rPr lang="en-GB" altLang="zh-CN" sz="1050" dirty="0"/>
              <a:t>(String... persons) {</a:t>
            </a:r>
            <a:br>
              <a:rPr lang="en-GB" altLang="zh-CN" sz="1050" dirty="0"/>
            </a:br>
            <a:r>
              <a:rPr lang="en-GB" altLang="zh-CN" sz="1050" dirty="0"/>
              <a:t>      </a:t>
            </a:r>
            <a:r>
              <a:rPr lang="en-GB" altLang="zh-CN" sz="1050" dirty="0">
                <a:solidFill>
                  <a:srgbClr val="CC7832"/>
                </a:solidFill>
              </a:rPr>
              <a:t>for </a:t>
            </a:r>
            <a:r>
              <a:rPr lang="en-GB" altLang="zh-CN" sz="1050" dirty="0"/>
              <a:t>(String person : persons) {</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"Booking " </a:t>
            </a:r>
            <a:r>
              <a:rPr lang="en-GB" altLang="zh-CN" sz="1050" dirty="0"/>
              <a:t>+ person + </a:t>
            </a:r>
            <a:r>
              <a:rPr lang="en-GB" altLang="zh-CN" sz="1050" dirty="0">
                <a:solidFill>
                  <a:srgbClr val="6A8759"/>
                </a:solidFill>
              </a:rPr>
              <a:t>" in a seat..."</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err="1">
                <a:solidFill>
                  <a:srgbClr val="9876AA"/>
                </a:solidFill>
              </a:rPr>
              <a:t>jdbcTemplate</a:t>
            </a:r>
            <a:r>
              <a:rPr lang="en-GB" altLang="zh-CN" sz="1050" dirty="0" err="1"/>
              <a:t>.update</a:t>
            </a:r>
            <a:r>
              <a:rPr lang="en-GB" altLang="zh-CN" sz="1050" dirty="0"/>
              <a:t>(</a:t>
            </a:r>
            <a:r>
              <a:rPr lang="en-GB" altLang="zh-CN" sz="1050" dirty="0">
                <a:solidFill>
                  <a:srgbClr val="6A8759"/>
                </a:solidFill>
              </a:rPr>
              <a:t>"insert into BOOKINGS(FIRST_NAME) values (?)"</a:t>
            </a:r>
            <a:r>
              <a:rPr lang="en-GB" altLang="zh-CN" sz="1050" dirty="0">
                <a:solidFill>
                  <a:srgbClr val="CC7832"/>
                </a:solidFill>
              </a:rPr>
              <a:t>, </a:t>
            </a:r>
            <a:r>
              <a:rPr lang="en-GB" altLang="zh-CN" sz="1050" dirty="0"/>
              <a:t>person)</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r>
              <a:rPr lang="en-GB" altLang="zh-CN" sz="1050" dirty="0"/>
              <a:t>   }</a:t>
            </a:r>
            <a:br>
              <a:rPr lang="en-GB" altLang="zh-CN" sz="1050" dirty="0"/>
            </a:br>
            <a:br>
              <a:rPr lang="en-GB" altLang="zh-CN" sz="1050" dirty="0"/>
            </a:br>
            <a:r>
              <a:rPr lang="en-GB" altLang="zh-CN" sz="1050" dirty="0"/>
              <a:t>   </a:t>
            </a:r>
            <a:r>
              <a:rPr lang="en-GB" altLang="zh-CN" sz="1050" dirty="0">
                <a:solidFill>
                  <a:srgbClr val="CC7832"/>
                </a:solidFill>
              </a:rPr>
              <a:t>public </a:t>
            </a:r>
            <a:r>
              <a:rPr lang="en-GB" altLang="zh-CN" sz="1050" dirty="0"/>
              <a:t>List&lt;String&gt; </a:t>
            </a:r>
            <a:r>
              <a:rPr lang="en-GB" altLang="zh-CN" sz="1050" dirty="0" err="1">
                <a:solidFill>
                  <a:srgbClr val="FFC66D"/>
                </a:solidFill>
              </a:rPr>
              <a:t>findAllBookings</a:t>
            </a:r>
            <a:r>
              <a:rPr lang="en-GB" altLang="zh-CN" sz="1050" dirty="0"/>
              <a:t>() {</a:t>
            </a:r>
            <a:br>
              <a:rPr lang="en-GB" altLang="zh-CN" sz="1050" dirty="0"/>
            </a:br>
            <a:r>
              <a:rPr lang="en-GB" altLang="zh-CN" sz="1050" dirty="0"/>
              <a:t>      </a:t>
            </a:r>
            <a:r>
              <a:rPr lang="en-GB" altLang="zh-CN" sz="1050" dirty="0">
                <a:solidFill>
                  <a:srgbClr val="CC7832"/>
                </a:solidFill>
              </a:rPr>
              <a:t>return </a:t>
            </a:r>
            <a:r>
              <a:rPr lang="en-GB" altLang="zh-CN" sz="1050" dirty="0" err="1">
                <a:solidFill>
                  <a:srgbClr val="9876AA"/>
                </a:solidFill>
              </a:rPr>
              <a:t>jdbcTemplate</a:t>
            </a:r>
            <a:r>
              <a:rPr lang="en-GB" altLang="zh-CN" sz="1050" dirty="0" err="1"/>
              <a:t>.query</a:t>
            </a:r>
            <a:r>
              <a:rPr lang="en-GB" altLang="zh-CN" sz="1050" dirty="0"/>
              <a:t>(</a:t>
            </a:r>
            <a:r>
              <a:rPr lang="en-GB" altLang="zh-CN" sz="1050" dirty="0">
                <a:solidFill>
                  <a:srgbClr val="6A8759"/>
                </a:solidFill>
              </a:rPr>
              <a:t>"select FIRST_NAME from BOOKINGS"</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r>
              <a:rPr lang="en-GB" altLang="zh-CN" sz="1050" dirty="0" err="1"/>
              <a:t>rs</a:t>
            </a:r>
            <a:r>
              <a:rPr lang="en-GB" altLang="zh-CN" sz="1050" dirty="0">
                <a:solidFill>
                  <a:srgbClr val="CC7832"/>
                </a:solidFill>
              </a:rPr>
              <a:t>, </a:t>
            </a:r>
            <a:r>
              <a:rPr lang="en-GB" altLang="zh-CN" sz="1050" dirty="0" err="1"/>
              <a:t>rowNum</a:t>
            </a:r>
            <a:r>
              <a:rPr lang="en-GB" altLang="zh-CN" sz="1050" dirty="0"/>
              <a:t>) -&gt; </a:t>
            </a:r>
            <a:r>
              <a:rPr lang="en-GB" altLang="zh-CN" sz="1050" dirty="0" err="1"/>
              <a:t>rs.getString</a:t>
            </a:r>
            <a:r>
              <a:rPr lang="en-GB" altLang="zh-CN" sz="1050" dirty="0"/>
              <a:t>(</a:t>
            </a:r>
            <a:r>
              <a:rPr lang="en-GB" altLang="zh-CN" sz="1050" dirty="0">
                <a:solidFill>
                  <a:srgbClr val="6A8759"/>
                </a:solidFill>
              </a:rPr>
              <a:t>"FIRST_NAME"</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br>
              <a:rPr lang="en-GB" altLang="zh-CN" sz="1050" dirty="0"/>
            </a:br>
            <a:r>
              <a:rPr lang="en-GB" altLang="zh-CN" sz="1050" dirty="0"/>
              <a:t>}</a:t>
            </a:r>
            <a:endParaRPr lang="zh-CN" altLang="en-US" sz="1050" dirty="0"/>
          </a:p>
        </p:txBody>
      </p:sp>
      <p:sp>
        <p:nvSpPr>
          <p:cNvPr id="6" name="标题 1"/>
          <p:cNvSpPr txBox="1"/>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a:lstStyle>
          <a:p>
            <a:r>
              <a:rPr lang="en-US" altLang="zh-CN" sz="2400" dirty="0"/>
              <a:t>Managing Transactions</a:t>
            </a:r>
            <a:r>
              <a:rPr lang="en-US" altLang="en-US" sz="2400" dirty="0"/>
              <a:t> </a:t>
            </a:r>
            <a:r>
              <a:rPr lang="en-US" altLang="en-US" sz="2400" dirty="0"/>
              <a:t>in</a:t>
            </a:r>
            <a:r>
              <a:rPr lang="en-US" altLang="en-US" sz="2400" dirty="0"/>
              <a:t> </a:t>
            </a:r>
            <a:r>
              <a:rPr lang="en-US" altLang="en-US" sz="2400" dirty="0"/>
              <a:t>Spring</a:t>
            </a:r>
            <a:r>
              <a:rPr lang="en-US" altLang="zh-CN" sz="2400" dirty="0"/>
              <a:t> </a:t>
            </a:r>
            <a:endParaRPr kumimoji="1" lang="zh-CN" altLang="en-US" sz="24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标题 1"/>
          <p:cNvSpPr txBox="1"/>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a:lstStyle>
          <a:p>
            <a:r>
              <a:rPr lang="en-US" altLang="zh-CN" sz="2400" dirty="0"/>
              <a:t>Managing Transactions</a:t>
            </a:r>
            <a:r>
              <a:rPr lang="en-US" altLang="en-US" sz="2400" dirty="0"/>
              <a:t> </a:t>
            </a:r>
            <a:r>
              <a:rPr lang="en-US" altLang="en-US" sz="2400" dirty="0"/>
              <a:t>in</a:t>
            </a:r>
            <a:r>
              <a:rPr lang="en-US" altLang="en-US" sz="2400" dirty="0"/>
              <a:t> </a:t>
            </a:r>
            <a:r>
              <a:rPr lang="en-US" altLang="en-US" sz="2400" dirty="0"/>
              <a:t>Spring</a:t>
            </a:r>
            <a:r>
              <a:rPr lang="en-US" altLang="zh-CN" sz="2400" dirty="0"/>
              <a:t> </a:t>
            </a:r>
            <a:endParaRPr kumimoji="1" lang="zh-CN" altLang="en-US" sz="2400" dirty="0"/>
          </a:p>
        </p:txBody>
      </p:sp>
      <p:sp>
        <p:nvSpPr>
          <p:cNvPr id="3" name="矩形 2"/>
          <p:cNvSpPr/>
          <p:nvPr/>
        </p:nvSpPr>
        <p:spPr>
          <a:xfrm>
            <a:off x="1250631" y="730823"/>
            <a:ext cx="6642738" cy="4455066"/>
          </a:xfrm>
          <a:prstGeom prst="rect">
            <a:avLst/>
          </a:prstGeom>
        </p:spPr>
        <p:txBody>
          <a:bodyPr wrap="square">
            <a:spAutoFit/>
          </a:bodyPr>
          <a:lstStyle/>
          <a:p>
            <a:r>
              <a:rPr lang="en-US" altLang="zh-CN" sz="1050" dirty="0" err="1">
                <a:solidFill>
                  <a:schemeClr val="tx2"/>
                </a:solidFill>
              </a:rPr>
              <a:t>AppRunner.java</a:t>
            </a:r>
            <a:endParaRPr lang="en-GB" altLang="zh-CN" sz="1050" dirty="0">
              <a:solidFill>
                <a:schemeClr val="tx2"/>
              </a:solidFill>
            </a:endParaRPr>
          </a:p>
          <a:p>
            <a:r>
              <a:rPr lang="en-GB" altLang="zh-CN" sz="1050" dirty="0">
                <a:solidFill>
                  <a:srgbClr val="BBB529"/>
                </a:solidFill>
              </a:rPr>
              <a:t>@Component</a:t>
            </a:r>
            <a:br>
              <a:rPr lang="en-GB" altLang="zh-CN" sz="1050" dirty="0">
                <a:solidFill>
                  <a:srgbClr val="BBB529"/>
                </a:solidFill>
              </a:rPr>
            </a:br>
            <a:r>
              <a:rPr lang="en-GB" altLang="zh-CN" sz="1050" dirty="0">
                <a:solidFill>
                  <a:srgbClr val="CC7832"/>
                </a:solidFill>
              </a:rPr>
              <a:t>class </a:t>
            </a:r>
            <a:r>
              <a:rPr lang="en-GB" altLang="zh-CN" sz="1050" dirty="0" err="1"/>
              <a:t>AppRunner</a:t>
            </a:r>
            <a:r>
              <a:rPr lang="en-GB" altLang="zh-CN" sz="1050" dirty="0"/>
              <a:t> </a:t>
            </a:r>
            <a:r>
              <a:rPr lang="en-GB" altLang="zh-CN" sz="1050" dirty="0">
                <a:solidFill>
                  <a:srgbClr val="CC7832"/>
                </a:solidFill>
              </a:rPr>
              <a:t>implements </a:t>
            </a:r>
            <a:r>
              <a:rPr lang="en-GB" altLang="zh-CN" sz="1050" dirty="0" err="1"/>
              <a:t>CommandLineRunner</a:t>
            </a:r>
            <a:r>
              <a:rPr lang="en-GB" altLang="zh-CN" sz="1050" dirty="0"/>
              <a:t> {</a:t>
            </a:r>
            <a:br>
              <a:rPr lang="en-GB" altLang="zh-CN" sz="1050" dirty="0"/>
            </a:br>
            <a:br>
              <a:rPr lang="en-GB" altLang="zh-CN" sz="1050" dirty="0"/>
            </a:br>
            <a:r>
              <a:rPr lang="en-GB" altLang="zh-CN" sz="1050" dirty="0"/>
              <a:t>   </a:t>
            </a:r>
            <a:r>
              <a:rPr lang="en-GB" altLang="zh-CN" sz="1050" dirty="0">
                <a:solidFill>
                  <a:srgbClr val="CC7832"/>
                </a:solidFill>
              </a:rPr>
              <a:t>private final static </a:t>
            </a:r>
            <a:r>
              <a:rPr lang="en-GB" altLang="zh-CN" sz="1050" dirty="0"/>
              <a:t>Logger </a:t>
            </a:r>
            <a:r>
              <a:rPr lang="en-GB" altLang="zh-CN" sz="1050" i="1" dirty="0">
                <a:solidFill>
                  <a:srgbClr val="9876AA"/>
                </a:solidFill>
              </a:rPr>
              <a:t>logger </a:t>
            </a:r>
            <a:r>
              <a:rPr lang="en-GB" altLang="zh-CN" sz="1050" dirty="0"/>
              <a:t>= </a:t>
            </a:r>
            <a:r>
              <a:rPr lang="en-GB" altLang="zh-CN" sz="1050" dirty="0" err="1"/>
              <a:t>LoggerFactory.</a:t>
            </a:r>
            <a:r>
              <a:rPr lang="en-GB" altLang="zh-CN" sz="1050" i="1" dirty="0" err="1"/>
              <a:t>getLogger</a:t>
            </a:r>
            <a:r>
              <a:rPr lang="en-GB" altLang="zh-CN" sz="1050" dirty="0"/>
              <a:t>(</a:t>
            </a:r>
            <a:r>
              <a:rPr lang="en-GB" altLang="zh-CN" sz="1050" dirty="0" err="1"/>
              <a:t>AppRunner.</a:t>
            </a:r>
            <a:r>
              <a:rPr lang="en-GB" altLang="zh-CN" sz="1050" dirty="0" err="1">
                <a:solidFill>
                  <a:srgbClr val="CC7832"/>
                </a:solidFill>
              </a:rPr>
              <a:t>class</a:t>
            </a:r>
            <a:r>
              <a:rPr lang="en-GB" altLang="zh-CN" sz="1050" dirty="0"/>
              <a:t>)</a:t>
            </a:r>
            <a:r>
              <a:rPr lang="en-GB" altLang="zh-CN" sz="1050" dirty="0">
                <a:solidFill>
                  <a:srgbClr val="CC7832"/>
                </a:solidFill>
              </a:rPr>
              <a:t>;</a:t>
            </a:r>
            <a:br>
              <a:rPr lang="en-GB" altLang="zh-CN" sz="1050" dirty="0">
                <a:solidFill>
                  <a:srgbClr val="CC7832"/>
                </a:solidFill>
              </a:rPr>
            </a:br>
            <a:br>
              <a:rPr lang="en-GB" altLang="zh-CN" sz="1050" dirty="0">
                <a:solidFill>
                  <a:srgbClr val="CC7832"/>
                </a:solidFill>
              </a:rPr>
            </a:br>
            <a:r>
              <a:rPr lang="en-GB" altLang="zh-CN" sz="1050" dirty="0">
                <a:solidFill>
                  <a:srgbClr val="CC7832"/>
                </a:solidFill>
              </a:rPr>
              <a:t>   private final </a:t>
            </a:r>
            <a:r>
              <a:rPr lang="en-GB" altLang="zh-CN" sz="1050" dirty="0" err="1"/>
              <a:t>BookingService</a:t>
            </a:r>
            <a:r>
              <a:rPr lang="en-GB" altLang="zh-CN" sz="1050" dirty="0"/>
              <a:t> </a:t>
            </a:r>
            <a:r>
              <a:rPr lang="en-GB" altLang="zh-CN" sz="1050" dirty="0" err="1">
                <a:solidFill>
                  <a:srgbClr val="9876AA"/>
                </a:solidFill>
              </a:rPr>
              <a:t>bookingService</a:t>
            </a:r>
            <a:r>
              <a:rPr lang="en-GB" altLang="zh-CN" sz="1050" dirty="0">
                <a:solidFill>
                  <a:srgbClr val="CC7832"/>
                </a:solidFill>
              </a:rPr>
              <a:t>;</a:t>
            </a:r>
            <a:br>
              <a:rPr lang="en-GB" altLang="zh-CN" sz="1050" dirty="0">
                <a:solidFill>
                  <a:srgbClr val="CC7832"/>
                </a:solidFill>
              </a:rPr>
            </a:br>
            <a:br>
              <a:rPr lang="en-GB" altLang="zh-CN" sz="1050" dirty="0">
                <a:solidFill>
                  <a:srgbClr val="CC7832"/>
                </a:solidFill>
              </a:rPr>
            </a:br>
            <a:r>
              <a:rPr lang="en-GB" altLang="zh-CN" sz="1050" dirty="0">
                <a:solidFill>
                  <a:srgbClr val="CC7832"/>
                </a:solidFill>
              </a:rPr>
              <a:t>   public </a:t>
            </a:r>
            <a:r>
              <a:rPr lang="en-GB" altLang="zh-CN" sz="1050" dirty="0" err="1">
                <a:solidFill>
                  <a:srgbClr val="FFC66D"/>
                </a:solidFill>
              </a:rPr>
              <a:t>AppRunner</a:t>
            </a:r>
            <a:r>
              <a:rPr lang="en-GB" altLang="zh-CN" sz="1050" dirty="0"/>
              <a:t>(</a:t>
            </a:r>
            <a:r>
              <a:rPr lang="en-GB" altLang="zh-CN" sz="1050" dirty="0" err="1"/>
              <a:t>BookingService</a:t>
            </a:r>
            <a:r>
              <a:rPr lang="en-GB" altLang="zh-CN" sz="1050" dirty="0"/>
              <a:t> </a:t>
            </a:r>
            <a:r>
              <a:rPr lang="en-GB" altLang="zh-CN" sz="1050" dirty="0" err="1"/>
              <a:t>bookingService</a:t>
            </a:r>
            <a:r>
              <a:rPr lang="en-GB" altLang="zh-CN" sz="1050" dirty="0"/>
              <a:t>) {</a:t>
            </a:r>
            <a:br>
              <a:rPr lang="en-GB" altLang="zh-CN" sz="1050" dirty="0"/>
            </a:br>
            <a:r>
              <a:rPr lang="en-GB" altLang="zh-CN" sz="1050" dirty="0"/>
              <a:t>      </a:t>
            </a:r>
            <a:r>
              <a:rPr lang="en-GB" altLang="zh-CN" sz="1050" dirty="0" err="1">
                <a:solidFill>
                  <a:srgbClr val="CC7832"/>
                </a:solidFill>
              </a:rPr>
              <a:t>this</a:t>
            </a:r>
            <a:r>
              <a:rPr lang="en-GB" altLang="zh-CN" sz="1050" dirty="0" err="1"/>
              <a:t>.</a:t>
            </a:r>
            <a:r>
              <a:rPr lang="en-GB" altLang="zh-CN" sz="1050" dirty="0" err="1">
                <a:solidFill>
                  <a:srgbClr val="9876AA"/>
                </a:solidFill>
              </a:rPr>
              <a:t>bookingService</a:t>
            </a:r>
            <a:r>
              <a:rPr lang="en-GB" altLang="zh-CN" sz="1050" dirty="0">
                <a:solidFill>
                  <a:srgbClr val="9876AA"/>
                </a:solidFill>
              </a:rPr>
              <a:t> </a:t>
            </a:r>
            <a:r>
              <a:rPr lang="en-GB" altLang="zh-CN" sz="1050" dirty="0"/>
              <a:t>= </a:t>
            </a:r>
            <a:r>
              <a:rPr lang="en-GB" altLang="zh-CN" sz="1050" dirty="0" err="1"/>
              <a:t>bookingService</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br>
              <a:rPr lang="en-GB" altLang="zh-CN" sz="1050" dirty="0"/>
            </a:br>
            <a:r>
              <a:rPr lang="en-GB" altLang="zh-CN" sz="1050" dirty="0"/>
              <a:t>   </a:t>
            </a:r>
            <a:r>
              <a:rPr lang="en-GB" altLang="zh-CN" sz="1050" dirty="0">
                <a:solidFill>
                  <a:srgbClr val="BBB529"/>
                </a:solidFill>
              </a:rPr>
              <a:t>@Override</a:t>
            </a:r>
            <a:br>
              <a:rPr lang="en-GB" altLang="zh-CN" sz="1050" dirty="0">
                <a:solidFill>
                  <a:srgbClr val="BBB529"/>
                </a:solidFill>
              </a:rPr>
            </a:br>
            <a:r>
              <a:rPr lang="en-GB" altLang="zh-CN" sz="1050" dirty="0">
                <a:solidFill>
                  <a:srgbClr val="BBB529"/>
                </a:solidFill>
              </a:rPr>
              <a:t>   </a:t>
            </a:r>
            <a:r>
              <a:rPr lang="en-GB" altLang="zh-CN" sz="1050" dirty="0">
                <a:solidFill>
                  <a:srgbClr val="CC7832"/>
                </a:solidFill>
              </a:rPr>
              <a:t>public void </a:t>
            </a:r>
            <a:r>
              <a:rPr lang="en-GB" altLang="zh-CN" sz="1050" dirty="0">
                <a:solidFill>
                  <a:srgbClr val="FFC66D"/>
                </a:solidFill>
              </a:rPr>
              <a:t>run</a:t>
            </a:r>
            <a:r>
              <a:rPr lang="en-GB" altLang="zh-CN" sz="1050" dirty="0"/>
              <a:t>(String... </a:t>
            </a:r>
            <a:r>
              <a:rPr lang="en-GB" altLang="zh-CN" sz="1050" dirty="0" err="1"/>
              <a:t>args</a:t>
            </a:r>
            <a:r>
              <a:rPr lang="en-GB" altLang="zh-CN" sz="1050" dirty="0"/>
              <a:t>) </a:t>
            </a:r>
            <a:r>
              <a:rPr lang="en-GB" altLang="zh-CN" sz="1050" dirty="0">
                <a:solidFill>
                  <a:srgbClr val="CC7832"/>
                </a:solidFill>
              </a:rPr>
              <a:t>throws </a:t>
            </a:r>
            <a:r>
              <a:rPr lang="en-GB" altLang="zh-CN" sz="1050" dirty="0"/>
              <a:t>Exception {</a:t>
            </a:r>
            <a:br>
              <a:rPr lang="en-GB" altLang="zh-CN" sz="1050" dirty="0"/>
            </a:br>
            <a:r>
              <a:rPr lang="en-GB" altLang="zh-CN" sz="1050" dirty="0"/>
              <a:t>      </a:t>
            </a:r>
            <a:r>
              <a:rPr lang="en-GB" altLang="zh-CN" sz="1050" dirty="0" err="1">
                <a:solidFill>
                  <a:srgbClr val="9876AA"/>
                </a:solidFill>
              </a:rPr>
              <a:t>bookingService</a:t>
            </a:r>
            <a:r>
              <a:rPr lang="en-GB" altLang="zh-CN" sz="1050" dirty="0" err="1"/>
              <a:t>.book</a:t>
            </a:r>
            <a:r>
              <a:rPr lang="en-GB" altLang="zh-CN" sz="1050" dirty="0"/>
              <a:t>(</a:t>
            </a:r>
            <a:r>
              <a:rPr lang="en-GB" altLang="zh-CN" sz="1050" dirty="0">
                <a:solidFill>
                  <a:srgbClr val="6A8759"/>
                </a:solidFill>
              </a:rPr>
              <a:t>"Alice"</a:t>
            </a:r>
            <a:r>
              <a:rPr lang="en-GB" altLang="zh-CN" sz="1050" dirty="0">
                <a:solidFill>
                  <a:srgbClr val="CC7832"/>
                </a:solidFill>
              </a:rPr>
              <a:t>, </a:t>
            </a:r>
            <a:r>
              <a:rPr lang="en-GB" altLang="zh-CN" sz="1050" dirty="0">
                <a:solidFill>
                  <a:srgbClr val="6A8759"/>
                </a:solidFill>
              </a:rPr>
              <a:t>"Bob"</a:t>
            </a:r>
            <a:r>
              <a:rPr lang="en-GB" altLang="zh-CN" sz="1050" dirty="0">
                <a:solidFill>
                  <a:srgbClr val="CC7832"/>
                </a:solidFill>
              </a:rPr>
              <a:t>, </a:t>
            </a:r>
            <a:r>
              <a:rPr lang="en-GB" altLang="zh-CN" sz="1050" dirty="0">
                <a:solidFill>
                  <a:srgbClr val="6A8759"/>
                </a:solidFill>
              </a:rPr>
              <a:t>"Carol"</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err="1"/>
              <a:t>Assert.</a:t>
            </a:r>
            <a:r>
              <a:rPr lang="en-GB" altLang="zh-CN" sz="1050" i="1" dirty="0" err="1"/>
              <a:t>isTrue</a:t>
            </a:r>
            <a:r>
              <a:rPr lang="en-GB" altLang="zh-CN" sz="1050" dirty="0"/>
              <a:t>(</a:t>
            </a:r>
            <a:r>
              <a:rPr lang="en-GB" altLang="zh-CN" sz="1050" dirty="0" err="1">
                <a:solidFill>
                  <a:srgbClr val="9876AA"/>
                </a:solidFill>
              </a:rPr>
              <a:t>bookingService</a:t>
            </a:r>
            <a:r>
              <a:rPr lang="en-GB" altLang="zh-CN" sz="1050" dirty="0" err="1"/>
              <a:t>.findAllBookings</a:t>
            </a:r>
            <a:r>
              <a:rPr lang="en-GB" altLang="zh-CN" sz="1050" dirty="0"/>
              <a:t>().size() == </a:t>
            </a:r>
            <a:r>
              <a:rPr lang="en-GB" altLang="zh-CN" sz="1050" dirty="0">
                <a:solidFill>
                  <a:srgbClr val="6897BB"/>
                </a:solidFill>
              </a:rPr>
              <a:t>3</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solidFill>
                  <a:srgbClr val="6A8759"/>
                </a:solidFill>
              </a:rPr>
              <a:t>"First booking should work with no problem"</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"Alice, Bob and Carol have been booked"</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try </a:t>
            </a:r>
            <a:r>
              <a:rPr lang="en-GB" altLang="zh-CN" sz="1050" dirty="0"/>
              <a:t>{</a:t>
            </a:r>
            <a:br>
              <a:rPr lang="en-GB" altLang="zh-CN" sz="1050" dirty="0"/>
            </a:br>
            <a:r>
              <a:rPr lang="en-GB" altLang="zh-CN" sz="1050" dirty="0"/>
              <a:t>         </a:t>
            </a:r>
            <a:r>
              <a:rPr lang="en-GB" altLang="zh-CN" sz="1050" dirty="0" err="1">
                <a:solidFill>
                  <a:srgbClr val="9876AA"/>
                </a:solidFill>
              </a:rPr>
              <a:t>bookingService</a:t>
            </a:r>
            <a:r>
              <a:rPr lang="en-GB" altLang="zh-CN" sz="1050" dirty="0" err="1"/>
              <a:t>.book</a:t>
            </a:r>
            <a:r>
              <a:rPr lang="en-GB" altLang="zh-CN" sz="1050" dirty="0"/>
              <a:t>(</a:t>
            </a:r>
            <a:r>
              <a:rPr lang="en-GB" altLang="zh-CN" sz="1050" dirty="0">
                <a:solidFill>
                  <a:srgbClr val="6A8759"/>
                </a:solidFill>
              </a:rPr>
              <a:t>"Chris"</a:t>
            </a:r>
            <a:r>
              <a:rPr lang="en-GB" altLang="zh-CN" sz="1050" dirty="0">
                <a:solidFill>
                  <a:srgbClr val="CC7832"/>
                </a:solidFill>
              </a:rPr>
              <a:t>, </a:t>
            </a:r>
            <a:r>
              <a:rPr lang="en-GB" altLang="zh-CN" sz="1050" dirty="0">
                <a:solidFill>
                  <a:srgbClr val="6A8759"/>
                </a:solidFill>
              </a:rPr>
              <a:t>"Samuel"</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 </a:t>
            </a:r>
            <a:r>
              <a:rPr lang="en-GB" altLang="zh-CN" sz="1050" dirty="0">
                <a:solidFill>
                  <a:srgbClr val="CC7832"/>
                </a:solidFill>
              </a:rPr>
              <a:t>catch </a:t>
            </a:r>
            <a:r>
              <a:rPr lang="en-GB" altLang="zh-CN" sz="1050" dirty="0"/>
              <a:t>(</a:t>
            </a:r>
            <a:r>
              <a:rPr lang="en-GB" altLang="zh-CN" sz="1050" dirty="0" err="1"/>
              <a:t>RuntimeException</a:t>
            </a:r>
            <a:r>
              <a:rPr lang="en-GB" altLang="zh-CN" sz="1050" dirty="0"/>
              <a:t> e) {</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"v--- The following exception is expect because 'Samuel' is too " </a:t>
            </a:r>
            <a:r>
              <a:rPr lang="en-GB" altLang="zh-CN" sz="1050" dirty="0"/>
              <a:t>+</a:t>
            </a:r>
            <a:br>
              <a:rPr lang="en-GB" altLang="zh-CN" sz="1050" dirty="0"/>
            </a:br>
            <a:r>
              <a:rPr lang="en-GB" altLang="zh-CN" sz="1050" dirty="0"/>
              <a:t>               </a:t>
            </a:r>
            <a:r>
              <a:rPr lang="en-GB" altLang="zh-CN" sz="1050" dirty="0">
                <a:solidFill>
                  <a:srgbClr val="6A8759"/>
                </a:solidFill>
              </a:rPr>
              <a:t>"big for the DB ---v"</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i="1" dirty="0" err="1">
                <a:solidFill>
                  <a:srgbClr val="9876AA"/>
                </a:solidFill>
              </a:rPr>
              <a:t>logger</a:t>
            </a:r>
            <a:r>
              <a:rPr lang="en-GB" altLang="zh-CN" sz="1050" dirty="0" err="1"/>
              <a:t>.error</a:t>
            </a:r>
            <a:r>
              <a:rPr lang="en-GB" altLang="zh-CN" sz="1050" dirty="0"/>
              <a:t>(</a:t>
            </a:r>
            <a:r>
              <a:rPr lang="en-GB" altLang="zh-CN" sz="1050" dirty="0" err="1"/>
              <a:t>e.getMessage</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br>
              <a:rPr lang="en-GB" altLang="zh-CN" sz="1050" dirty="0"/>
            </a:br>
            <a:r>
              <a:rPr lang="en-GB" altLang="zh-CN" sz="1050" dirty="0"/>
              <a:t>      </a:t>
            </a: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标题 1"/>
          <p:cNvSpPr txBox="1"/>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a:lstStyle>
          <a:p>
            <a:r>
              <a:rPr lang="en-US" altLang="zh-CN" sz="2400" dirty="0"/>
              <a:t>Managing Transactions</a:t>
            </a:r>
            <a:r>
              <a:rPr lang="en-US" altLang="en-US" sz="2400" dirty="0"/>
              <a:t> </a:t>
            </a:r>
            <a:r>
              <a:rPr lang="en-US" altLang="en-US" sz="2400" dirty="0"/>
              <a:t>in</a:t>
            </a:r>
            <a:r>
              <a:rPr lang="en-US" altLang="en-US" sz="2400" dirty="0"/>
              <a:t> </a:t>
            </a:r>
            <a:r>
              <a:rPr lang="en-US" altLang="en-US" sz="2400" dirty="0"/>
              <a:t>Spring</a:t>
            </a:r>
            <a:r>
              <a:rPr lang="en-US" altLang="zh-CN" sz="2400" dirty="0"/>
              <a:t> </a:t>
            </a:r>
            <a:endParaRPr kumimoji="1" lang="zh-CN" altLang="en-US" sz="2400" dirty="0"/>
          </a:p>
        </p:txBody>
      </p:sp>
      <p:sp>
        <p:nvSpPr>
          <p:cNvPr id="3" name="矩形 2"/>
          <p:cNvSpPr/>
          <p:nvPr/>
        </p:nvSpPr>
        <p:spPr>
          <a:xfrm>
            <a:off x="1250631" y="730823"/>
            <a:ext cx="6642738" cy="4455066"/>
          </a:xfrm>
          <a:prstGeom prst="rect">
            <a:avLst/>
          </a:prstGeom>
        </p:spPr>
        <p:txBody>
          <a:bodyPr wrap="square">
            <a:spAutoFit/>
          </a:bodyPr>
          <a:lstStyle/>
          <a:p>
            <a:r>
              <a:rPr lang="en-US" altLang="zh-CN" sz="1050" dirty="0" err="1">
                <a:solidFill>
                  <a:schemeClr val="tx2"/>
                </a:solidFill>
              </a:rPr>
              <a:t>AppRunner.java</a:t>
            </a:r>
            <a:endParaRPr lang="en-GB" altLang="zh-CN" sz="1050" dirty="0">
              <a:solidFill>
                <a:schemeClr val="tx2"/>
              </a:solidFill>
            </a:endParaRPr>
          </a:p>
          <a:p>
            <a:r>
              <a:rPr lang="en-GB" altLang="zh-CN" sz="1050" dirty="0"/>
              <a:t>      </a:t>
            </a:r>
            <a:r>
              <a:rPr lang="en-GB" altLang="zh-CN" sz="1050" dirty="0">
                <a:solidFill>
                  <a:srgbClr val="CC7832"/>
                </a:solidFill>
              </a:rPr>
              <a:t>for </a:t>
            </a:r>
            <a:r>
              <a:rPr lang="en-GB" altLang="zh-CN" sz="1050" dirty="0"/>
              <a:t>(String person : </a:t>
            </a:r>
            <a:r>
              <a:rPr lang="en-GB" altLang="zh-CN" sz="1050" dirty="0" err="1">
                <a:solidFill>
                  <a:srgbClr val="9876AA"/>
                </a:solidFill>
              </a:rPr>
              <a:t>bookingService</a:t>
            </a:r>
            <a:r>
              <a:rPr lang="en-GB" altLang="zh-CN" sz="1050" dirty="0" err="1"/>
              <a:t>.findAllBookings</a:t>
            </a:r>
            <a:r>
              <a:rPr lang="en-GB" altLang="zh-CN" sz="1050" dirty="0"/>
              <a:t>()) {</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"So far, " </a:t>
            </a:r>
            <a:r>
              <a:rPr lang="en-GB" altLang="zh-CN" sz="1050" dirty="0"/>
              <a:t>+ person + </a:t>
            </a:r>
            <a:r>
              <a:rPr lang="en-GB" altLang="zh-CN" sz="1050" dirty="0">
                <a:solidFill>
                  <a:srgbClr val="6A8759"/>
                </a:solidFill>
              </a:rPr>
              <a:t>" is booked."</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"You shouldn't see Chris or Samuel. Samuel violated DB constraints, " </a:t>
            </a:r>
            <a:r>
              <a:rPr lang="en-GB" altLang="zh-CN" sz="1050" dirty="0"/>
              <a:t>+</a:t>
            </a:r>
            <a:br>
              <a:rPr lang="en-GB" altLang="zh-CN" sz="1050" dirty="0"/>
            </a:br>
            <a:r>
              <a:rPr lang="en-GB" altLang="zh-CN" sz="1050" dirty="0"/>
              <a:t>            </a:t>
            </a:r>
            <a:r>
              <a:rPr lang="en-GB" altLang="zh-CN" sz="1050" dirty="0">
                <a:solidFill>
                  <a:srgbClr val="6A8759"/>
                </a:solidFill>
              </a:rPr>
              <a:t>"and Chris was rolled back in the same TX"</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err="1"/>
              <a:t>Assert.</a:t>
            </a:r>
            <a:r>
              <a:rPr lang="en-GB" altLang="zh-CN" sz="1050" i="1" dirty="0" err="1"/>
              <a:t>isTrue</a:t>
            </a:r>
            <a:r>
              <a:rPr lang="en-GB" altLang="zh-CN" sz="1050" dirty="0"/>
              <a:t>(</a:t>
            </a:r>
            <a:r>
              <a:rPr lang="en-GB" altLang="zh-CN" sz="1050" dirty="0" err="1">
                <a:solidFill>
                  <a:srgbClr val="9876AA"/>
                </a:solidFill>
              </a:rPr>
              <a:t>bookingService</a:t>
            </a:r>
            <a:r>
              <a:rPr lang="en-GB" altLang="zh-CN" sz="1050" dirty="0" err="1"/>
              <a:t>.findAllBookings</a:t>
            </a:r>
            <a:r>
              <a:rPr lang="en-GB" altLang="zh-CN" sz="1050" dirty="0"/>
              <a:t>().size() == </a:t>
            </a:r>
            <a:r>
              <a:rPr lang="en-GB" altLang="zh-CN" sz="1050" dirty="0">
                <a:solidFill>
                  <a:srgbClr val="6897BB"/>
                </a:solidFill>
              </a:rPr>
              <a:t>3</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solidFill>
                  <a:srgbClr val="6A8759"/>
                </a:solidFill>
              </a:rPr>
              <a:t>"'Samuel' should have triggered a rollback"</a:t>
            </a:r>
            <a:r>
              <a:rPr lang="en-GB" altLang="zh-CN" sz="1050" dirty="0"/>
              <a:t>)</a:t>
            </a:r>
            <a:r>
              <a:rPr lang="en-GB" altLang="zh-CN" sz="1050" dirty="0">
                <a:solidFill>
                  <a:srgbClr val="CC7832"/>
                </a:solidFill>
              </a:rPr>
              <a:t>;</a:t>
            </a:r>
            <a:br>
              <a:rPr lang="en-GB" altLang="zh-CN" sz="1050" dirty="0">
                <a:solidFill>
                  <a:srgbClr val="CC7832"/>
                </a:solidFill>
              </a:rPr>
            </a:br>
            <a:br>
              <a:rPr lang="en-GB" altLang="zh-CN" sz="1050" dirty="0">
                <a:solidFill>
                  <a:srgbClr val="CC7832"/>
                </a:solidFill>
              </a:rPr>
            </a:br>
            <a:r>
              <a:rPr lang="en-GB" altLang="zh-CN" sz="1050" dirty="0">
                <a:solidFill>
                  <a:srgbClr val="CC7832"/>
                </a:solidFill>
              </a:rPr>
              <a:t>      try </a:t>
            </a:r>
            <a:r>
              <a:rPr lang="en-GB" altLang="zh-CN" sz="1050" dirty="0"/>
              <a:t>{</a:t>
            </a:r>
            <a:br>
              <a:rPr lang="en-GB" altLang="zh-CN" sz="1050" dirty="0"/>
            </a:br>
            <a:r>
              <a:rPr lang="en-GB" altLang="zh-CN" sz="1050" dirty="0"/>
              <a:t>         </a:t>
            </a:r>
            <a:r>
              <a:rPr lang="en-GB" altLang="zh-CN" sz="1050" dirty="0" err="1">
                <a:solidFill>
                  <a:srgbClr val="9876AA"/>
                </a:solidFill>
              </a:rPr>
              <a:t>bookingService</a:t>
            </a:r>
            <a:r>
              <a:rPr lang="en-GB" altLang="zh-CN" sz="1050" dirty="0" err="1"/>
              <a:t>.book</a:t>
            </a:r>
            <a:r>
              <a:rPr lang="en-GB" altLang="zh-CN" sz="1050" dirty="0"/>
              <a:t>(</a:t>
            </a:r>
            <a:r>
              <a:rPr lang="en-GB" altLang="zh-CN" sz="1050" dirty="0">
                <a:solidFill>
                  <a:srgbClr val="6A8759"/>
                </a:solidFill>
              </a:rPr>
              <a:t>"Buddy"</a:t>
            </a:r>
            <a:r>
              <a:rPr lang="en-GB" altLang="zh-CN" sz="1050" dirty="0">
                <a:solidFill>
                  <a:srgbClr val="CC7832"/>
                </a:solidFill>
              </a:rPr>
              <a:t>, null</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 </a:t>
            </a:r>
            <a:r>
              <a:rPr lang="en-GB" altLang="zh-CN" sz="1050" dirty="0">
                <a:solidFill>
                  <a:srgbClr val="CC7832"/>
                </a:solidFill>
              </a:rPr>
              <a:t>catch </a:t>
            </a:r>
            <a:r>
              <a:rPr lang="en-GB" altLang="zh-CN" sz="1050" dirty="0"/>
              <a:t>(</a:t>
            </a:r>
            <a:r>
              <a:rPr lang="en-GB" altLang="zh-CN" sz="1050" dirty="0" err="1"/>
              <a:t>RuntimeException</a:t>
            </a:r>
            <a:r>
              <a:rPr lang="en-GB" altLang="zh-CN" sz="1050" dirty="0"/>
              <a:t> e) {</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"v--- The following exception is expect because null is not " </a:t>
            </a:r>
            <a:r>
              <a:rPr lang="en-GB" altLang="zh-CN" sz="1050" dirty="0"/>
              <a:t>+</a:t>
            </a:r>
            <a:br>
              <a:rPr lang="en-GB" altLang="zh-CN" sz="1050" dirty="0"/>
            </a:br>
            <a:r>
              <a:rPr lang="en-GB" altLang="zh-CN" sz="1050" dirty="0"/>
              <a:t>               </a:t>
            </a:r>
            <a:r>
              <a:rPr lang="en-GB" altLang="zh-CN" sz="1050" dirty="0">
                <a:solidFill>
                  <a:srgbClr val="6A8759"/>
                </a:solidFill>
              </a:rPr>
              <a:t>"valid for the DB ---v"</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i="1" dirty="0" err="1">
                <a:solidFill>
                  <a:srgbClr val="9876AA"/>
                </a:solidFill>
              </a:rPr>
              <a:t>logger</a:t>
            </a:r>
            <a:r>
              <a:rPr lang="en-GB" altLang="zh-CN" sz="1050" dirty="0" err="1"/>
              <a:t>.error</a:t>
            </a:r>
            <a:r>
              <a:rPr lang="en-GB" altLang="zh-CN" sz="1050" dirty="0"/>
              <a:t>(</a:t>
            </a:r>
            <a:r>
              <a:rPr lang="en-GB" altLang="zh-CN" sz="1050" dirty="0" err="1"/>
              <a:t>e.getMessage</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br>
              <a:rPr lang="en-GB" altLang="zh-CN" sz="1050" dirty="0"/>
            </a:br>
            <a:r>
              <a:rPr lang="en-GB" altLang="zh-CN" sz="1050" dirty="0"/>
              <a:t>      </a:t>
            </a:r>
            <a:r>
              <a:rPr lang="en-GB" altLang="zh-CN" sz="1050" dirty="0">
                <a:solidFill>
                  <a:srgbClr val="CC7832"/>
                </a:solidFill>
              </a:rPr>
              <a:t>for </a:t>
            </a:r>
            <a:r>
              <a:rPr lang="en-GB" altLang="zh-CN" sz="1050" dirty="0"/>
              <a:t>(String person : </a:t>
            </a:r>
            <a:r>
              <a:rPr lang="en-GB" altLang="zh-CN" sz="1050" dirty="0" err="1">
                <a:solidFill>
                  <a:srgbClr val="9876AA"/>
                </a:solidFill>
              </a:rPr>
              <a:t>bookingService</a:t>
            </a:r>
            <a:r>
              <a:rPr lang="en-GB" altLang="zh-CN" sz="1050" dirty="0" err="1"/>
              <a:t>.findAllBookings</a:t>
            </a:r>
            <a:r>
              <a:rPr lang="en-GB" altLang="zh-CN" sz="1050" dirty="0"/>
              <a:t>()) {</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"So far, " </a:t>
            </a:r>
            <a:r>
              <a:rPr lang="en-GB" altLang="zh-CN" sz="1050" dirty="0"/>
              <a:t>+ person + </a:t>
            </a:r>
            <a:r>
              <a:rPr lang="en-GB" altLang="zh-CN" sz="1050" dirty="0">
                <a:solidFill>
                  <a:srgbClr val="6A8759"/>
                </a:solidFill>
              </a:rPr>
              <a:t>" is booked."</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r>
              <a:rPr lang="en-GB" altLang="zh-CN" sz="1050" dirty="0"/>
              <a:t>      </a:t>
            </a:r>
            <a:r>
              <a:rPr lang="en-GB" altLang="zh-CN" sz="1050" i="1" dirty="0" err="1">
                <a:solidFill>
                  <a:srgbClr val="9876AA"/>
                </a:solidFill>
              </a:rPr>
              <a:t>logger</a:t>
            </a:r>
            <a:r>
              <a:rPr lang="en-GB" altLang="zh-CN" sz="1050" dirty="0" err="1"/>
              <a:t>.info</a:t>
            </a:r>
            <a:r>
              <a:rPr lang="en-GB" altLang="zh-CN" sz="1050" dirty="0"/>
              <a:t>(</a:t>
            </a:r>
            <a:r>
              <a:rPr lang="en-GB" altLang="zh-CN" sz="1050" dirty="0">
                <a:solidFill>
                  <a:srgbClr val="6A8759"/>
                </a:solidFill>
              </a:rPr>
              <a:t>"You shouldn't see Buddy or null. null violated DB constraints, and " </a:t>
            </a:r>
            <a:r>
              <a:rPr lang="en-GB" altLang="zh-CN" sz="1050" dirty="0"/>
              <a:t>+</a:t>
            </a:r>
            <a:br>
              <a:rPr lang="en-GB" altLang="zh-CN" sz="1050" dirty="0"/>
            </a:br>
            <a:r>
              <a:rPr lang="en-GB" altLang="zh-CN" sz="1050" dirty="0"/>
              <a:t>            </a:t>
            </a:r>
            <a:r>
              <a:rPr lang="en-GB" altLang="zh-CN" sz="1050" dirty="0">
                <a:solidFill>
                  <a:srgbClr val="6A8759"/>
                </a:solidFill>
              </a:rPr>
              <a:t>"Buddy was rolled back in the same TX"</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err="1"/>
              <a:t>Assert.</a:t>
            </a:r>
            <a:r>
              <a:rPr lang="en-GB" altLang="zh-CN" sz="1050" i="1" dirty="0" err="1"/>
              <a:t>isTrue</a:t>
            </a:r>
            <a:r>
              <a:rPr lang="en-GB" altLang="zh-CN" sz="1050" dirty="0"/>
              <a:t>(</a:t>
            </a:r>
            <a:r>
              <a:rPr lang="en-GB" altLang="zh-CN" sz="1050" dirty="0" err="1">
                <a:solidFill>
                  <a:srgbClr val="9876AA"/>
                </a:solidFill>
              </a:rPr>
              <a:t>bookingService</a:t>
            </a:r>
            <a:r>
              <a:rPr lang="en-GB" altLang="zh-CN" sz="1050" dirty="0" err="1"/>
              <a:t>.findAllBookings</a:t>
            </a:r>
            <a:r>
              <a:rPr lang="en-GB" altLang="zh-CN" sz="1050" dirty="0"/>
              <a:t>().size() == </a:t>
            </a:r>
            <a:r>
              <a:rPr lang="en-GB" altLang="zh-CN" sz="1050" dirty="0">
                <a:solidFill>
                  <a:srgbClr val="6897BB"/>
                </a:solidFill>
              </a:rPr>
              <a:t>3</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solidFill>
                  <a:srgbClr val="6A8759"/>
                </a:solidFill>
              </a:rPr>
              <a:t>"'null' should have triggered a rollback"</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r>
              <a:rPr lang="en-GB" altLang="zh-CN" sz="1050" dirty="0"/>
              <a:t>}</a:t>
            </a:r>
            <a:br>
              <a:rPr lang="en-GB" altLang="zh-CN" sz="1050" dirty="0"/>
            </a:b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 and Objectives</a:t>
            </a:r>
            <a:endParaRPr lang="zh-CN" altLang="en-US" dirty="0"/>
          </a:p>
        </p:txBody>
      </p:sp>
      <p:sp>
        <p:nvSpPr>
          <p:cNvPr id="3" name="内容占位符 2"/>
          <p:cNvSpPr>
            <a:spLocks noGrp="1"/>
          </p:cNvSpPr>
          <p:nvPr>
            <p:ph idx="1"/>
          </p:nvPr>
        </p:nvSpPr>
        <p:spPr/>
        <p:txBody>
          <a:bodyPr>
            <a:normAutofit/>
          </a:bodyPr>
          <a:lstStyle/>
          <a:p>
            <a:r>
              <a:rPr lang="en-US" altLang="zh-CN" sz="2400" dirty="0"/>
              <a:t>Contents</a:t>
            </a:r>
            <a:endParaRPr lang="en-US" altLang="zh-CN" sz="2400" dirty="0"/>
          </a:p>
          <a:p>
            <a:pPr lvl="1"/>
            <a:r>
              <a:rPr lang="en-US" altLang="zh-CN" sz="1800" dirty="0"/>
              <a:t>What Is a Transaction?</a:t>
            </a:r>
            <a:endParaRPr lang="en-US" altLang="zh-CN" sz="1800" dirty="0"/>
          </a:p>
          <a:p>
            <a:pPr lvl="1"/>
            <a:r>
              <a:rPr lang="en-US" altLang="zh-CN" sz="1800" dirty="0"/>
              <a:t>Container-Managed Transactions</a:t>
            </a:r>
            <a:endParaRPr lang="en-US" altLang="zh-CN" sz="1800" dirty="0"/>
          </a:p>
          <a:p>
            <a:pPr lvl="1"/>
            <a:r>
              <a:rPr lang="en-US" altLang="zh-CN" sz="1800" dirty="0"/>
              <a:t>Isolation and Database Locking</a:t>
            </a:r>
            <a:endParaRPr lang="en-US" altLang="zh-CN" sz="1800" dirty="0"/>
          </a:p>
          <a:p>
            <a:pPr lvl="1"/>
            <a:r>
              <a:rPr lang="en-US" altLang="zh-CN" sz="1800" dirty="0"/>
              <a:t>Updating Multiple Databases</a:t>
            </a:r>
            <a:endParaRPr lang="en-US" altLang="zh-CN" sz="1800" dirty="0"/>
          </a:p>
          <a:p>
            <a:pPr lvl="1"/>
            <a:endParaRPr lang="en-US" altLang="zh-CN" sz="1800" dirty="0"/>
          </a:p>
          <a:p>
            <a:r>
              <a:rPr lang="en-US" altLang="zh-CN" sz="2400" dirty="0"/>
              <a:t>Objectives</a:t>
            </a:r>
            <a:endParaRPr lang="en-US" altLang="zh-CN" sz="2400" dirty="0"/>
          </a:p>
          <a:p>
            <a:pPr lvl="1"/>
            <a:r>
              <a:rPr lang="zh-CN" altLang="en-US" sz="1800" dirty="0">
                <a:latin typeface="等线" panose="02010600030101010101" pitchFamily="2" charset="-122"/>
                <a:ea typeface="等线" panose="02010600030101010101" pitchFamily="2" charset="-122"/>
              </a:rPr>
              <a:t>能够根据数据访问的具体场景设计并实现事务管理方案，包括事务边界划分和事务隔离级别设置</a:t>
            </a:r>
            <a:endParaRPr lang="zh-CN" altLang="en-US" sz="180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标题 1"/>
          <p:cNvSpPr txBox="1"/>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a:lstStyle>
          <a:p>
            <a:r>
              <a:rPr lang="en-US" altLang="zh-CN" sz="2400" dirty="0"/>
              <a:t>Managing Transactions</a:t>
            </a:r>
            <a:r>
              <a:rPr lang="en-US" altLang="en-US" sz="2400" dirty="0"/>
              <a:t> </a:t>
            </a:r>
            <a:r>
              <a:rPr lang="en-US" altLang="en-US" sz="2400" dirty="0"/>
              <a:t>in</a:t>
            </a:r>
            <a:r>
              <a:rPr lang="en-US" altLang="en-US" sz="2400" dirty="0"/>
              <a:t> </a:t>
            </a:r>
            <a:r>
              <a:rPr lang="en-US" altLang="en-US" sz="2400" dirty="0"/>
              <a:t>Spring</a:t>
            </a:r>
            <a:r>
              <a:rPr lang="en-US" altLang="zh-CN" sz="2400" dirty="0"/>
              <a:t> </a:t>
            </a:r>
            <a:endParaRPr kumimoji="1" lang="zh-CN" altLang="en-US" sz="2400" dirty="0"/>
          </a:p>
        </p:txBody>
      </p:sp>
      <p:sp>
        <p:nvSpPr>
          <p:cNvPr id="5" name="矩形 4"/>
          <p:cNvSpPr/>
          <p:nvPr/>
        </p:nvSpPr>
        <p:spPr>
          <a:xfrm>
            <a:off x="1247917" y="735546"/>
            <a:ext cx="4890257" cy="1223412"/>
          </a:xfrm>
          <a:prstGeom prst="rect">
            <a:avLst/>
          </a:prstGeom>
        </p:spPr>
        <p:txBody>
          <a:bodyPr wrap="square">
            <a:spAutoFit/>
          </a:bodyPr>
          <a:lstStyle/>
          <a:p>
            <a:r>
              <a:rPr lang="en-GB" altLang="zh-CN" sz="1050" dirty="0" err="1">
                <a:solidFill>
                  <a:schemeClr val="tx2"/>
                </a:solidFill>
              </a:rPr>
              <a:t>ManagingTransactionsApplication</a:t>
            </a:r>
            <a:r>
              <a:rPr lang="en-US" altLang="zh-CN" sz="1050" dirty="0">
                <a:solidFill>
                  <a:schemeClr val="tx2"/>
                </a:solidFill>
              </a:rPr>
              <a:t>.java</a:t>
            </a:r>
            <a:endParaRPr lang="en-GB" altLang="zh-CN" sz="1050" dirty="0">
              <a:solidFill>
                <a:schemeClr val="tx2"/>
              </a:solidFill>
            </a:endParaRPr>
          </a:p>
          <a:p>
            <a:r>
              <a:rPr lang="en-GB" altLang="zh-CN" sz="1050" dirty="0">
                <a:solidFill>
                  <a:srgbClr val="BBB529"/>
                </a:solidFill>
              </a:rPr>
              <a:t>@</a:t>
            </a:r>
            <a:r>
              <a:rPr lang="en-GB" altLang="zh-CN" sz="1050" dirty="0" err="1">
                <a:solidFill>
                  <a:srgbClr val="BBB529"/>
                </a:solidFill>
              </a:rPr>
              <a:t>SpringBootApplication</a:t>
            </a:r>
            <a:br>
              <a:rPr lang="en-GB" altLang="zh-CN" sz="1050" dirty="0">
                <a:solidFill>
                  <a:srgbClr val="BBB529"/>
                </a:solidFill>
              </a:rPr>
            </a:br>
            <a:r>
              <a:rPr lang="en-GB" altLang="zh-CN" sz="1050" dirty="0">
                <a:solidFill>
                  <a:srgbClr val="CC7832"/>
                </a:solidFill>
              </a:rPr>
              <a:t>public class </a:t>
            </a:r>
            <a:r>
              <a:rPr lang="en-GB" altLang="zh-CN" sz="1050" dirty="0" err="1"/>
              <a:t>ManagingTransactionsApplication</a:t>
            </a:r>
            <a:r>
              <a:rPr lang="en-GB" altLang="zh-CN" sz="1050" dirty="0"/>
              <a:t> {</a:t>
            </a:r>
            <a:br>
              <a:rPr lang="en-GB" altLang="zh-CN" sz="1050" dirty="0"/>
            </a:br>
            <a:r>
              <a:rPr lang="en-GB" altLang="zh-CN" sz="1050" dirty="0"/>
              <a:t>   </a:t>
            </a:r>
            <a:r>
              <a:rPr lang="en-GB" altLang="zh-CN" sz="1050" dirty="0">
                <a:solidFill>
                  <a:srgbClr val="CC7832"/>
                </a:solidFill>
              </a:rPr>
              <a:t>public static void </a:t>
            </a:r>
            <a:r>
              <a:rPr lang="en-GB" altLang="zh-CN" sz="1050" dirty="0">
                <a:solidFill>
                  <a:srgbClr val="FFC66D"/>
                </a:solidFill>
              </a:rPr>
              <a:t>main</a:t>
            </a:r>
            <a:r>
              <a:rPr lang="en-GB" altLang="zh-CN" sz="1050" dirty="0"/>
              <a:t>(String[] </a:t>
            </a:r>
            <a:r>
              <a:rPr lang="en-GB" altLang="zh-CN" sz="1050" dirty="0" err="1"/>
              <a:t>args</a:t>
            </a:r>
            <a:r>
              <a:rPr lang="en-GB" altLang="zh-CN" sz="1050" dirty="0"/>
              <a:t>) {</a:t>
            </a:r>
            <a:br>
              <a:rPr lang="en-GB" altLang="zh-CN" sz="1050" dirty="0"/>
            </a:br>
            <a:r>
              <a:rPr lang="en-GB" altLang="zh-CN" sz="1050" dirty="0"/>
              <a:t>      </a:t>
            </a:r>
            <a:r>
              <a:rPr lang="en-GB" altLang="zh-CN" sz="1050" dirty="0" err="1"/>
              <a:t>SpringApplication.</a:t>
            </a:r>
            <a:r>
              <a:rPr lang="en-GB" altLang="zh-CN" sz="1050" i="1" dirty="0" err="1"/>
              <a:t>run</a:t>
            </a:r>
            <a:r>
              <a:rPr lang="en-GB" altLang="zh-CN" sz="1050" dirty="0"/>
              <a:t>(</a:t>
            </a:r>
            <a:r>
              <a:rPr lang="en-GB" altLang="zh-CN" sz="1050" dirty="0" err="1"/>
              <a:t>ManagingTransactionsApplication.</a:t>
            </a:r>
            <a:r>
              <a:rPr lang="en-GB" altLang="zh-CN" sz="1050" dirty="0" err="1">
                <a:solidFill>
                  <a:srgbClr val="CC7832"/>
                </a:solidFill>
              </a:rPr>
              <a:t>class</a:t>
            </a:r>
            <a:r>
              <a:rPr lang="en-GB" altLang="zh-CN" sz="1050" dirty="0">
                <a:solidFill>
                  <a:srgbClr val="CC7832"/>
                </a:solidFill>
              </a:rPr>
              <a:t>, </a:t>
            </a:r>
            <a:r>
              <a:rPr lang="en-GB" altLang="zh-CN" sz="1050" dirty="0" err="1"/>
              <a:t>args</a:t>
            </a:r>
            <a:r>
              <a:rPr lang="en-GB" altLang="zh-CN" sz="1050" dirty="0"/>
              <a:t>)</a:t>
            </a:r>
            <a:r>
              <a:rPr lang="en-GB" altLang="zh-CN" sz="1050" dirty="0">
                <a:solidFill>
                  <a:srgbClr val="CC7832"/>
                </a:solidFill>
              </a:rPr>
              <a:t>;</a:t>
            </a:r>
            <a:br>
              <a:rPr lang="en-GB" altLang="zh-CN" sz="1050" dirty="0">
                <a:solidFill>
                  <a:srgbClr val="CC7832"/>
                </a:solidFill>
              </a:rPr>
            </a:br>
            <a:r>
              <a:rPr lang="en-GB" altLang="zh-CN" sz="1050" dirty="0">
                <a:solidFill>
                  <a:srgbClr val="CC7832"/>
                </a:solidFill>
              </a:rPr>
              <a:t>   </a:t>
            </a:r>
            <a:r>
              <a:rPr lang="en-GB" altLang="zh-CN" sz="1050" dirty="0"/>
              <a:t>}</a:t>
            </a:r>
            <a:br>
              <a:rPr lang="en-GB" altLang="zh-CN" sz="1050" dirty="0"/>
            </a:br>
            <a:r>
              <a:rPr lang="en-GB" altLang="zh-CN" sz="1050" dirty="0"/>
              <a:t>}</a:t>
            </a:r>
            <a:endParaRPr lang="zh-CN" altLang="en-US" sz="1050" dirty="0"/>
          </a:p>
        </p:txBody>
      </p:sp>
      <p:sp>
        <p:nvSpPr>
          <p:cNvPr id="7" name="矩形 6"/>
          <p:cNvSpPr/>
          <p:nvPr/>
        </p:nvSpPr>
        <p:spPr>
          <a:xfrm>
            <a:off x="1247916" y="2019004"/>
            <a:ext cx="5400600" cy="577081"/>
          </a:xfrm>
          <a:prstGeom prst="rect">
            <a:avLst/>
          </a:prstGeom>
        </p:spPr>
        <p:txBody>
          <a:bodyPr wrap="square">
            <a:spAutoFit/>
          </a:bodyPr>
          <a:lstStyle/>
          <a:p>
            <a:r>
              <a:rPr lang="en-US" altLang="zh-CN" sz="1050" dirty="0" err="1">
                <a:solidFill>
                  <a:schemeClr val="tx2"/>
                </a:solidFill>
              </a:rPr>
              <a:t>schema.sql</a:t>
            </a:r>
            <a:endParaRPr lang="en-GB" altLang="zh-CN" sz="1050" dirty="0">
              <a:solidFill>
                <a:schemeClr val="tx2"/>
              </a:solidFill>
            </a:endParaRPr>
          </a:p>
          <a:p>
            <a:r>
              <a:rPr lang="en-GB" altLang="zh-CN" sz="1050" dirty="0">
                <a:solidFill>
                  <a:srgbClr val="CC7832"/>
                </a:solidFill>
              </a:rPr>
              <a:t>drop table </a:t>
            </a:r>
            <a:r>
              <a:rPr lang="en-GB" altLang="zh-CN" sz="1050" dirty="0"/>
              <a:t>BOOKINGS if </a:t>
            </a:r>
            <a:r>
              <a:rPr lang="en-GB" altLang="zh-CN" sz="1050" dirty="0">
                <a:solidFill>
                  <a:srgbClr val="CC7832"/>
                </a:solidFill>
              </a:rPr>
              <a:t>exists;</a:t>
            </a:r>
            <a:br>
              <a:rPr lang="en-GB" altLang="zh-CN" sz="1050" dirty="0">
                <a:solidFill>
                  <a:srgbClr val="CC7832"/>
                </a:solidFill>
              </a:rPr>
            </a:br>
            <a:r>
              <a:rPr lang="en-GB" altLang="zh-CN" sz="1050" dirty="0">
                <a:solidFill>
                  <a:srgbClr val="CC7832"/>
                </a:solidFill>
              </a:rPr>
              <a:t>create table </a:t>
            </a:r>
            <a:r>
              <a:rPr lang="en-GB" altLang="zh-CN" sz="1050" dirty="0"/>
              <a:t>BOOKINGS(</a:t>
            </a:r>
            <a:r>
              <a:rPr lang="en-GB" altLang="zh-CN" sz="1050" dirty="0">
                <a:solidFill>
                  <a:srgbClr val="9876AA"/>
                </a:solidFill>
              </a:rPr>
              <a:t>ID </a:t>
            </a:r>
            <a:r>
              <a:rPr lang="en-GB" altLang="zh-CN" sz="1050" dirty="0"/>
              <a:t>serial</a:t>
            </a:r>
            <a:r>
              <a:rPr lang="en-GB" altLang="zh-CN" sz="1050" dirty="0">
                <a:solidFill>
                  <a:srgbClr val="CC7832"/>
                </a:solidFill>
              </a:rPr>
              <a:t>, </a:t>
            </a:r>
            <a:r>
              <a:rPr lang="en-GB" altLang="zh-CN" sz="1050" dirty="0">
                <a:solidFill>
                  <a:srgbClr val="9876AA"/>
                </a:solidFill>
              </a:rPr>
              <a:t>FIRST_NAME </a:t>
            </a:r>
            <a:r>
              <a:rPr lang="en-GB" altLang="zh-CN" sz="1050" dirty="0">
                <a:solidFill>
                  <a:srgbClr val="CC7832"/>
                </a:solidFill>
              </a:rPr>
              <a:t>varchar</a:t>
            </a:r>
            <a:r>
              <a:rPr lang="en-GB" altLang="zh-CN" sz="1050" dirty="0"/>
              <a:t>(</a:t>
            </a:r>
            <a:r>
              <a:rPr lang="en-GB" altLang="zh-CN" sz="1050" dirty="0">
                <a:solidFill>
                  <a:srgbClr val="6897BB"/>
                </a:solidFill>
              </a:rPr>
              <a:t>5</a:t>
            </a:r>
            <a:r>
              <a:rPr lang="en-GB" altLang="zh-CN" sz="1050" dirty="0"/>
              <a:t>) </a:t>
            </a:r>
            <a:r>
              <a:rPr lang="en-GB" altLang="zh-CN" sz="1050" dirty="0">
                <a:solidFill>
                  <a:srgbClr val="CC7832"/>
                </a:solidFill>
              </a:rPr>
              <a:t>NOT NULL</a:t>
            </a:r>
            <a:r>
              <a:rPr lang="en-GB" altLang="zh-CN" sz="1050" dirty="0"/>
              <a:t>)</a:t>
            </a:r>
            <a:r>
              <a:rPr lang="en-GB" altLang="zh-CN" sz="1050" dirty="0">
                <a:solidFill>
                  <a:srgbClr val="CC7832"/>
                </a:solidFill>
              </a:rPr>
              <a:t>;</a:t>
            </a:r>
            <a:endParaRPr lang="zh-CN" altLang="en-US" sz="1050" dirty="0"/>
          </a:p>
        </p:txBody>
      </p:sp>
      <p:sp>
        <p:nvSpPr>
          <p:cNvPr id="8" name="矩形 7"/>
          <p:cNvSpPr/>
          <p:nvPr/>
        </p:nvSpPr>
        <p:spPr>
          <a:xfrm>
            <a:off x="1247916" y="2895787"/>
            <a:ext cx="3429000" cy="1869743"/>
          </a:xfrm>
          <a:prstGeom prst="rect">
            <a:avLst/>
          </a:prstGeom>
        </p:spPr>
        <p:txBody>
          <a:bodyPr>
            <a:spAutoFit/>
          </a:bodyPr>
          <a:lstStyle/>
          <a:p>
            <a:r>
              <a:rPr lang="en-US" altLang="zh-CN" sz="1050" dirty="0" err="1">
                <a:solidFill>
                  <a:schemeClr val="tx2"/>
                </a:solidFill>
              </a:rPr>
              <a:t>pom.xml</a:t>
            </a:r>
            <a:endParaRPr lang="en-GB" altLang="zh-CN" sz="1050" dirty="0">
              <a:solidFill>
                <a:schemeClr val="tx2"/>
              </a:solidFill>
            </a:endParaRPr>
          </a:p>
          <a:p>
            <a:r>
              <a:rPr lang="en-GB" altLang="zh-CN" sz="1050" dirty="0">
                <a:solidFill>
                  <a:srgbClr val="E8BF6A"/>
                </a:solidFill>
              </a:rPr>
              <a:t>&lt;dependency&gt;</a:t>
            </a:r>
            <a:br>
              <a:rPr lang="en-GB" altLang="zh-CN" sz="1050" dirty="0">
                <a:solidFill>
                  <a:srgbClr val="E8BF6A"/>
                </a:solidFill>
              </a:rPr>
            </a:br>
            <a:r>
              <a:rPr lang="en-GB" altLang="zh-CN" sz="1050" dirty="0">
                <a:solidFill>
                  <a:srgbClr val="E8BF6A"/>
                </a:solidFill>
              </a:rPr>
              <a:t>    &lt;</a:t>
            </a:r>
            <a:r>
              <a:rPr lang="en-GB" altLang="zh-CN" sz="1050" dirty="0" err="1">
                <a:solidFill>
                  <a:srgbClr val="E8BF6A"/>
                </a:solidFill>
              </a:rPr>
              <a:t>groupId</a:t>
            </a:r>
            <a:r>
              <a:rPr lang="en-GB" altLang="zh-CN" sz="1050" dirty="0">
                <a:solidFill>
                  <a:srgbClr val="E8BF6A"/>
                </a:solidFill>
              </a:rPr>
              <a:t>&gt;</a:t>
            </a:r>
            <a:r>
              <a:rPr lang="en-GB" altLang="zh-CN" sz="1050" dirty="0" err="1"/>
              <a:t>org.springframework.boot</a:t>
            </a:r>
            <a:r>
              <a:rPr lang="en-GB" altLang="zh-CN" sz="1050" dirty="0">
                <a:solidFill>
                  <a:srgbClr val="E8BF6A"/>
                </a:solidFill>
              </a:rPr>
              <a:t>&lt;/</a:t>
            </a:r>
            <a:r>
              <a:rPr lang="en-GB" altLang="zh-CN" sz="1050" dirty="0" err="1">
                <a:solidFill>
                  <a:srgbClr val="E8BF6A"/>
                </a:solidFill>
              </a:rPr>
              <a:t>groupId</a:t>
            </a:r>
            <a:r>
              <a:rPr lang="en-GB" altLang="zh-CN" sz="1050" dirty="0">
                <a:solidFill>
                  <a:srgbClr val="E8BF6A"/>
                </a:solidFill>
              </a:rPr>
              <a:t>&gt;</a:t>
            </a:r>
            <a:br>
              <a:rPr lang="en-GB" altLang="zh-CN" sz="1050" dirty="0">
                <a:solidFill>
                  <a:srgbClr val="E8BF6A"/>
                </a:solidFill>
              </a:rPr>
            </a:br>
            <a:r>
              <a:rPr lang="en-GB" altLang="zh-CN" sz="1050" dirty="0">
                <a:solidFill>
                  <a:srgbClr val="E8BF6A"/>
                </a:solidFill>
              </a:rPr>
              <a:t>    &lt;</a:t>
            </a:r>
            <a:r>
              <a:rPr lang="en-GB" altLang="zh-CN" sz="1050" dirty="0" err="1">
                <a:solidFill>
                  <a:srgbClr val="E8BF6A"/>
                </a:solidFill>
              </a:rPr>
              <a:t>artifactId</a:t>
            </a:r>
            <a:r>
              <a:rPr lang="en-GB" altLang="zh-CN" sz="1050" dirty="0">
                <a:solidFill>
                  <a:srgbClr val="E8BF6A"/>
                </a:solidFill>
              </a:rPr>
              <a:t>&gt;</a:t>
            </a:r>
            <a:r>
              <a:rPr lang="en-GB" altLang="zh-CN" sz="1050" dirty="0"/>
              <a:t>spring-boot-starter-data-</a:t>
            </a:r>
            <a:r>
              <a:rPr lang="en-GB" altLang="zh-CN" sz="1050" dirty="0" err="1"/>
              <a:t>jdbc</a:t>
            </a:r>
            <a:r>
              <a:rPr lang="en-GB" altLang="zh-CN" sz="1050" dirty="0">
                <a:solidFill>
                  <a:srgbClr val="E8BF6A"/>
                </a:solidFill>
              </a:rPr>
              <a:t>&lt;/</a:t>
            </a:r>
            <a:r>
              <a:rPr lang="en-GB" altLang="zh-CN" sz="1050" dirty="0" err="1">
                <a:solidFill>
                  <a:srgbClr val="E8BF6A"/>
                </a:solidFill>
              </a:rPr>
              <a:t>artifactId</a:t>
            </a:r>
            <a:r>
              <a:rPr lang="en-GB" altLang="zh-CN" sz="1050" dirty="0">
                <a:solidFill>
                  <a:srgbClr val="E8BF6A"/>
                </a:solidFill>
              </a:rPr>
              <a:t>&gt;</a:t>
            </a:r>
            <a:br>
              <a:rPr lang="en-GB" altLang="zh-CN" sz="1050" dirty="0">
                <a:solidFill>
                  <a:srgbClr val="E8BF6A"/>
                </a:solidFill>
              </a:rPr>
            </a:br>
            <a:r>
              <a:rPr lang="en-GB" altLang="zh-CN" sz="1050" dirty="0">
                <a:solidFill>
                  <a:srgbClr val="E8BF6A"/>
                </a:solidFill>
              </a:rPr>
              <a:t>&lt;/dependency&gt;</a:t>
            </a:r>
            <a:br>
              <a:rPr lang="en-GB" altLang="zh-CN" sz="1050" dirty="0">
                <a:solidFill>
                  <a:srgbClr val="E8BF6A"/>
                </a:solidFill>
              </a:rPr>
            </a:br>
            <a:br>
              <a:rPr lang="en-GB" altLang="zh-CN" sz="1050" dirty="0">
                <a:solidFill>
                  <a:srgbClr val="E8BF6A"/>
                </a:solidFill>
              </a:rPr>
            </a:br>
            <a:r>
              <a:rPr lang="en-GB" altLang="zh-CN" sz="1050" dirty="0">
                <a:solidFill>
                  <a:srgbClr val="E8BF6A"/>
                </a:solidFill>
              </a:rPr>
              <a:t>&lt;dependency&gt;</a:t>
            </a:r>
            <a:br>
              <a:rPr lang="en-GB" altLang="zh-CN" sz="1050" dirty="0">
                <a:solidFill>
                  <a:srgbClr val="E8BF6A"/>
                </a:solidFill>
              </a:rPr>
            </a:br>
            <a:r>
              <a:rPr lang="en-GB" altLang="zh-CN" sz="1050" dirty="0">
                <a:solidFill>
                  <a:srgbClr val="E8BF6A"/>
                </a:solidFill>
              </a:rPr>
              <a:t>    &lt;</a:t>
            </a:r>
            <a:r>
              <a:rPr lang="en-GB" altLang="zh-CN" sz="1050" dirty="0" err="1">
                <a:solidFill>
                  <a:srgbClr val="E8BF6A"/>
                </a:solidFill>
              </a:rPr>
              <a:t>groupId</a:t>
            </a:r>
            <a:r>
              <a:rPr lang="en-GB" altLang="zh-CN" sz="1050" dirty="0">
                <a:solidFill>
                  <a:srgbClr val="E8BF6A"/>
                </a:solidFill>
              </a:rPr>
              <a:t>&gt;</a:t>
            </a:r>
            <a:r>
              <a:rPr lang="en-GB" altLang="zh-CN" sz="1050" dirty="0"/>
              <a:t>com.h2database</a:t>
            </a:r>
            <a:r>
              <a:rPr lang="en-GB" altLang="zh-CN" sz="1050" dirty="0">
                <a:solidFill>
                  <a:srgbClr val="E8BF6A"/>
                </a:solidFill>
              </a:rPr>
              <a:t>&lt;/</a:t>
            </a:r>
            <a:r>
              <a:rPr lang="en-GB" altLang="zh-CN" sz="1050" dirty="0" err="1">
                <a:solidFill>
                  <a:srgbClr val="E8BF6A"/>
                </a:solidFill>
              </a:rPr>
              <a:t>groupId</a:t>
            </a:r>
            <a:r>
              <a:rPr lang="en-GB" altLang="zh-CN" sz="1050" dirty="0">
                <a:solidFill>
                  <a:srgbClr val="E8BF6A"/>
                </a:solidFill>
              </a:rPr>
              <a:t>&gt;</a:t>
            </a:r>
            <a:br>
              <a:rPr lang="en-GB" altLang="zh-CN" sz="1050" dirty="0">
                <a:solidFill>
                  <a:srgbClr val="E8BF6A"/>
                </a:solidFill>
              </a:rPr>
            </a:br>
            <a:r>
              <a:rPr lang="en-GB" altLang="zh-CN" sz="1050" dirty="0">
                <a:solidFill>
                  <a:srgbClr val="E8BF6A"/>
                </a:solidFill>
              </a:rPr>
              <a:t>    &lt;</a:t>
            </a:r>
            <a:r>
              <a:rPr lang="en-GB" altLang="zh-CN" sz="1050" dirty="0" err="1">
                <a:solidFill>
                  <a:srgbClr val="E8BF6A"/>
                </a:solidFill>
              </a:rPr>
              <a:t>artifactId</a:t>
            </a:r>
            <a:r>
              <a:rPr lang="en-GB" altLang="zh-CN" sz="1050" dirty="0">
                <a:solidFill>
                  <a:srgbClr val="E8BF6A"/>
                </a:solidFill>
              </a:rPr>
              <a:t>&gt;</a:t>
            </a:r>
            <a:r>
              <a:rPr lang="en-GB" altLang="zh-CN" sz="1050" dirty="0"/>
              <a:t>h2</a:t>
            </a:r>
            <a:r>
              <a:rPr lang="en-GB" altLang="zh-CN" sz="1050" dirty="0">
                <a:solidFill>
                  <a:srgbClr val="E8BF6A"/>
                </a:solidFill>
              </a:rPr>
              <a:t>&lt;/</a:t>
            </a:r>
            <a:r>
              <a:rPr lang="en-GB" altLang="zh-CN" sz="1050" dirty="0" err="1">
                <a:solidFill>
                  <a:srgbClr val="E8BF6A"/>
                </a:solidFill>
              </a:rPr>
              <a:t>artifactId</a:t>
            </a:r>
            <a:r>
              <a:rPr lang="en-GB" altLang="zh-CN" sz="1050" dirty="0">
                <a:solidFill>
                  <a:srgbClr val="E8BF6A"/>
                </a:solidFill>
              </a:rPr>
              <a:t>&gt;</a:t>
            </a:r>
            <a:br>
              <a:rPr lang="en-GB" altLang="zh-CN" sz="1050" dirty="0">
                <a:solidFill>
                  <a:srgbClr val="E8BF6A"/>
                </a:solidFill>
              </a:rPr>
            </a:br>
            <a:r>
              <a:rPr lang="en-GB" altLang="zh-CN" sz="1050" dirty="0">
                <a:solidFill>
                  <a:srgbClr val="E8BF6A"/>
                </a:solidFill>
              </a:rPr>
              <a:t>    &lt;scope&gt;</a:t>
            </a:r>
            <a:r>
              <a:rPr lang="en-GB" altLang="zh-CN" sz="1050" dirty="0"/>
              <a:t>runtime</a:t>
            </a:r>
            <a:r>
              <a:rPr lang="en-GB" altLang="zh-CN" sz="1050" dirty="0">
                <a:solidFill>
                  <a:srgbClr val="E8BF6A"/>
                </a:solidFill>
              </a:rPr>
              <a:t>&lt;/scope&gt;</a:t>
            </a:r>
            <a:br>
              <a:rPr lang="en-GB" altLang="zh-CN" sz="1050" dirty="0">
                <a:solidFill>
                  <a:srgbClr val="E8BF6A"/>
                </a:solidFill>
              </a:rPr>
            </a:br>
            <a:r>
              <a:rPr lang="en-GB" altLang="zh-CN" sz="1050" dirty="0">
                <a:solidFill>
                  <a:srgbClr val="E8BF6A"/>
                </a:solidFill>
              </a:rPr>
              <a:t>&lt;/dependency&gt;</a:t>
            </a:r>
            <a:endParaRPr lang="zh-CN" altLang="en-US" sz="1050" dirty="0"/>
          </a:p>
        </p:txBody>
      </p:sp>
      <p:pic>
        <p:nvPicPr>
          <p:cNvPr id="9" name="图片 8"/>
          <p:cNvPicPr>
            <a:picLocks noChangeAspect="1"/>
          </p:cNvPicPr>
          <p:nvPr/>
        </p:nvPicPr>
        <p:blipFill>
          <a:blip r:embed="rId1"/>
          <a:stretch>
            <a:fillRect/>
          </a:stretch>
        </p:blipFill>
        <p:spPr>
          <a:xfrm>
            <a:off x="5382091" y="1654573"/>
            <a:ext cx="2391143" cy="27607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Managing Transactions</a:t>
            </a:r>
            <a:r>
              <a:rPr lang="en-US" altLang="en-US" dirty="0"/>
              <a:t> </a:t>
            </a:r>
            <a:r>
              <a:rPr lang="en-US" altLang="en-US" dirty="0"/>
              <a:t>in</a:t>
            </a:r>
            <a:r>
              <a:rPr lang="en-US" altLang="en-US" dirty="0"/>
              <a:t> </a:t>
            </a:r>
            <a:r>
              <a:rPr lang="en-US" altLang="en-US" dirty="0"/>
              <a:t>Spring</a:t>
            </a:r>
            <a:r>
              <a:rPr lang="en-US" altLang="zh-CN"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143000" y="1346185"/>
            <a:ext cx="6858000" cy="27211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3" name="内容占位符 2"/>
          <p:cNvSpPr>
            <a:spLocks noGrp="1"/>
          </p:cNvSpPr>
          <p:nvPr>
            <p:ph idx="1"/>
          </p:nvPr>
        </p:nvSpPr>
        <p:spPr/>
        <p:txBody>
          <a:bodyPr>
            <a:normAutofit fontScale="70000" lnSpcReduction="20000"/>
          </a:bodyPr>
          <a:lstStyle/>
          <a:p>
            <a:r>
              <a:rPr kumimoji="1" lang="en-US" altLang="zh-CN" dirty="0" err="1"/>
              <a:t>Bank.java</a:t>
            </a:r>
            <a:endParaRPr kumimoji="1" lang="en-US" altLang="zh-CN" dirty="0"/>
          </a:p>
          <a:p>
            <a:pPr marL="300355" lvl="1" indent="0">
              <a:buNone/>
            </a:pPr>
            <a:r>
              <a:rPr lang="en-US" altLang="zh-CN" sz="1600" dirty="0">
                <a:solidFill>
                  <a:srgbClr val="808000"/>
                </a:solidFill>
                <a:latin typeface="+mn-lt"/>
              </a:rPr>
              <a:t>@Entity</a:t>
            </a:r>
            <a:br>
              <a:rPr lang="en-US" altLang="zh-CN" sz="1600" dirty="0">
                <a:solidFill>
                  <a:srgbClr val="808000"/>
                </a:solidFill>
                <a:latin typeface="+mn-lt"/>
              </a:rPr>
            </a:br>
            <a:r>
              <a:rPr lang="en-US" altLang="zh-CN" sz="1600" dirty="0">
                <a:solidFill>
                  <a:srgbClr val="808000"/>
                </a:solidFill>
                <a:latin typeface="+mn-lt"/>
              </a:rPr>
              <a:t>@Table</a:t>
            </a:r>
            <a:r>
              <a:rPr lang="en-US" altLang="zh-CN" sz="1600" dirty="0">
                <a:latin typeface="+mn-lt"/>
              </a:rPr>
              <a:t>(name = </a:t>
            </a:r>
            <a:r>
              <a:rPr lang="en-US" altLang="zh-CN" sz="1600" b="1" dirty="0">
                <a:solidFill>
                  <a:srgbClr val="008000"/>
                </a:solidFill>
                <a:latin typeface="+mn-lt"/>
              </a:rPr>
              <a:t>"bank"</a:t>
            </a:r>
            <a:r>
              <a:rPr lang="en-US" altLang="zh-CN" sz="1600" dirty="0">
                <a:latin typeface="+mn-lt"/>
              </a:rPr>
              <a:t>)</a:t>
            </a:r>
            <a:br>
              <a:rPr lang="en-US" altLang="zh-CN" sz="1600" dirty="0">
                <a:latin typeface="+mn-lt"/>
              </a:rPr>
            </a:br>
            <a:r>
              <a:rPr lang="en-US" altLang="zh-CN" sz="1600" b="1" dirty="0">
                <a:solidFill>
                  <a:srgbClr val="000080"/>
                </a:solidFill>
                <a:latin typeface="+mn-lt"/>
              </a:rPr>
              <a:t>public class </a:t>
            </a:r>
            <a:r>
              <a:rPr lang="en-US" altLang="zh-CN" sz="1600" dirty="0">
                <a:latin typeface="+mn-lt"/>
              </a:rPr>
              <a:t>Bank {</a:t>
            </a:r>
            <a:br>
              <a:rPr lang="en-US" altLang="zh-CN" sz="1600" dirty="0">
                <a:latin typeface="+mn-lt"/>
              </a:rPr>
            </a:br>
            <a:r>
              <a:rPr lang="en-US" altLang="zh-CN" sz="1600" dirty="0">
                <a:latin typeface="+mn-lt"/>
              </a:rPr>
              <a:t>    </a:t>
            </a:r>
            <a:r>
              <a:rPr lang="en-US" altLang="zh-CN" sz="1600" dirty="0">
                <a:solidFill>
                  <a:srgbClr val="808000"/>
                </a:solidFill>
                <a:latin typeface="+mn-lt"/>
              </a:rPr>
              <a:t>@Id</a:t>
            </a:r>
            <a:br>
              <a:rPr lang="en-US" altLang="zh-CN" sz="1600" dirty="0">
                <a:solidFill>
                  <a:srgbClr val="808000"/>
                </a:solidFill>
                <a:latin typeface="+mn-lt"/>
              </a:rPr>
            </a:br>
            <a:r>
              <a:rPr lang="en-US" altLang="zh-CN" sz="1600" dirty="0">
                <a:solidFill>
                  <a:srgbClr val="808000"/>
                </a:solidFill>
                <a:latin typeface="+mn-lt"/>
              </a:rPr>
              <a:t>    @Column</a:t>
            </a:r>
            <a:r>
              <a:rPr lang="en-US" altLang="zh-CN" sz="1600" dirty="0">
                <a:latin typeface="+mn-lt"/>
              </a:rPr>
              <a:t>(name = </a:t>
            </a:r>
            <a:r>
              <a:rPr lang="en-US" altLang="zh-CN" sz="1600" b="1" dirty="0">
                <a:solidFill>
                  <a:srgbClr val="008000"/>
                </a:solidFill>
                <a:latin typeface="+mn-lt"/>
              </a:rPr>
              <a:t>"account"</a:t>
            </a:r>
            <a:r>
              <a:rPr lang="en-US" altLang="zh-CN" sz="1600" dirty="0">
                <a:latin typeface="+mn-lt"/>
              </a:rPr>
              <a:t>, nullable = </a:t>
            </a:r>
            <a:r>
              <a:rPr lang="en-US" altLang="zh-CN" sz="1600" b="1" dirty="0">
                <a:solidFill>
                  <a:srgbClr val="000080"/>
                </a:solidFill>
                <a:latin typeface="+mn-lt"/>
              </a:rPr>
              <a:t>false</a:t>
            </a:r>
            <a:r>
              <a:rPr lang="en-US" altLang="zh-CN" sz="1600" dirty="0">
                <a:latin typeface="+mn-lt"/>
              </a:rPr>
              <a:t>, length = </a:t>
            </a:r>
            <a:r>
              <a:rPr lang="en-US" altLang="zh-CN" sz="1600" dirty="0">
                <a:solidFill>
                  <a:srgbClr val="0000FF"/>
                </a:solidFill>
                <a:latin typeface="+mn-lt"/>
              </a:rPr>
              <a:t>45</a:t>
            </a:r>
            <a:r>
              <a:rPr lang="en-US" altLang="zh-CN" sz="1600" dirty="0">
                <a:latin typeface="+mn-lt"/>
              </a:rPr>
              <a:t>)</a:t>
            </a:r>
            <a:br>
              <a:rPr lang="en-US" altLang="zh-CN" sz="1600" dirty="0">
                <a:latin typeface="+mn-lt"/>
              </a:rPr>
            </a:br>
            <a:r>
              <a:rPr lang="en-US" altLang="zh-CN" sz="1600" dirty="0">
                <a:latin typeface="+mn-lt"/>
              </a:rPr>
              <a:t>    </a:t>
            </a:r>
            <a:r>
              <a:rPr lang="en-US" altLang="zh-CN" sz="1600" b="1" dirty="0">
                <a:solidFill>
                  <a:srgbClr val="000080"/>
                </a:solidFill>
                <a:latin typeface="+mn-lt"/>
              </a:rPr>
              <a:t>private </a:t>
            </a:r>
            <a:r>
              <a:rPr lang="en-US" altLang="zh-CN" sz="1600" dirty="0">
                <a:latin typeface="+mn-lt"/>
              </a:rPr>
              <a:t>String </a:t>
            </a:r>
            <a:r>
              <a:rPr lang="en-US" altLang="zh-CN" sz="1600" b="1" dirty="0">
                <a:solidFill>
                  <a:srgbClr val="660E7A"/>
                </a:solidFill>
                <a:latin typeface="+mn-lt"/>
              </a:rPr>
              <a:t>id</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@Column</a:t>
            </a:r>
            <a:r>
              <a:rPr lang="en-US" altLang="zh-CN" sz="1600" dirty="0">
                <a:latin typeface="+mn-lt"/>
              </a:rPr>
              <a:t>(name = </a:t>
            </a:r>
            <a:r>
              <a:rPr lang="en-US" altLang="zh-CN" sz="1600" b="1" dirty="0">
                <a:solidFill>
                  <a:srgbClr val="008000"/>
                </a:solidFill>
                <a:latin typeface="+mn-lt"/>
              </a:rPr>
              <a:t>"balance"</a:t>
            </a:r>
            <a:r>
              <a:rPr lang="en-US" altLang="zh-CN" sz="1600" dirty="0">
                <a:latin typeface="+mn-lt"/>
              </a:rPr>
              <a:t>)</a:t>
            </a:r>
            <a:br>
              <a:rPr lang="en-US" altLang="zh-CN" sz="1600" dirty="0">
                <a:latin typeface="+mn-lt"/>
              </a:rPr>
            </a:br>
            <a:r>
              <a:rPr lang="en-US" altLang="zh-CN" sz="1600" dirty="0">
                <a:latin typeface="+mn-lt"/>
              </a:rPr>
              <a:t>    </a:t>
            </a:r>
            <a:r>
              <a:rPr lang="en-US" altLang="zh-CN" sz="1600" b="1" dirty="0">
                <a:solidFill>
                  <a:srgbClr val="000080"/>
                </a:solidFill>
                <a:latin typeface="+mn-lt"/>
              </a:rPr>
              <a:t>private </a:t>
            </a:r>
            <a:r>
              <a:rPr lang="en-US" altLang="zh-CN" sz="1600" dirty="0">
                <a:latin typeface="+mn-lt"/>
              </a:rPr>
              <a:t>Integer </a:t>
            </a:r>
            <a:r>
              <a:rPr lang="en-US" altLang="zh-CN" sz="1600" b="1" dirty="0">
                <a:solidFill>
                  <a:srgbClr val="660E7A"/>
                </a:solidFill>
                <a:latin typeface="+mn-lt"/>
              </a:rPr>
              <a:t>balance</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a:t>
            </a:r>
            <a:r>
              <a:rPr lang="en-US" altLang="zh-CN" sz="1600" dirty="0">
                <a:latin typeface="+mn-lt"/>
              </a:rPr>
              <a:t>String </a:t>
            </a:r>
            <a:r>
              <a:rPr lang="en-US" altLang="zh-CN" sz="1600" dirty="0" err="1">
                <a:latin typeface="+mn-lt"/>
              </a:rPr>
              <a:t>getId</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return </a:t>
            </a:r>
            <a:r>
              <a:rPr lang="en-US" altLang="zh-CN" sz="1600" b="1" dirty="0">
                <a:solidFill>
                  <a:srgbClr val="660E7A"/>
                </a:solidFill>
                <a:latin typeface="+mn-lt"/>
              </a:rPr>
              <a:t>id</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err="1">
                <a:latin typeface="+mn-lt"/>
              </a:rPr>
              <a:t>setId</a:t>
            </a:r>
            <a:r>
              <a:rPr lang="en-US" altLang="zh-CN" sz="1600" dirty="0">
                <a:latin typeface="+mn-lt"/>
              </a:rPr>
              <a:t>(String id) {</a:t>
            </a:r>
            <a:br>
              <a:rPr lang="en-US" altLang="zh-CN" sz="1600" dirty="0">
                <a:latin typeface="+mn-lt"/>
              </a:rPr>
            </a:br>
            <a:r>
              <a:rPr lang="en-US" altLang="zh-CN" sz="1600" dirty="0">
                <a:latin typeface="+mn-lt"/>
              </a:rPr>
              <a:t>        </a:t>
            </a:r>
            <a:r>
              <a:rPr lang="en-US" altLang="zh-CN" sz="1600" b="1" dirty="0" err="1">
                <a:solidFill>
                  <a:srgbClr val="000080"/>
                </a:solidFill>
                <a:latin typeface="+mn-lt"/>
              </a:rPr>
              <a:t>this</a:t>
            </a:r>
            <a:r>
              <a:rPr lang="en-US" altLang="zh-CN" sz="1600" dirty="0" err="1">
                <a:latin typeface="+mn-lt"/>
              </a:rPr>
              <a:t>.</a:t>
            </a:r>
            <a:r>
              <a:rPr lang="en-US" altLang="zh-CN" sz="1600" b="1" dirty="0" err="1">
                <a:solidFill>
                  <a:srgbClr val="660E7A"/>
                </a:solidFill>
                <a:latin typeface="+mn-lt"/>
              </a:rPr>
              <a:t>id</a:t>
            </a:r>
            <a:r>
              <a:rPr lang="en-US" altLang="zh-CN" sz="1600" b="1" dirty="0">
                <a:solidFill>
                  <a:srgbClr val="660E7A"/>
                </a:solidFill>
                <a:latin typeface="+mn-lt"/>
              </a:rPr>
              <a:t> </a:t>
            </a:r>
            <a:r>
              <a:rPr lang="en-US" altLang="zh-CN" sz="1600" dirty="0">
                <a:latin typeface="+mn-lt"/>
              </a:rPr>
              <a:t>= id;</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a:t>
            </a:r>
            <a:r>
              <a:rPr lang="en-US" altLang="zh-CN" sz="1600" dirty="0">
                <a:latin typeface="+mn-lt"/>
              </a:rPr>
              <a:t>Integer </a:t>
            </a:r>
            <a:r>
              <a:rPr lang="en-US" altLang="zh-CN" sz="1600" dirty="0" err="1">
                <a:latin typeface="+mn-lt"/>
              </a:rPr>
              <a:t>getBalance</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return </a:t>
            </a:r>
            <a:r>
              <a:rPr lang="en-US" altLang="zh-CN" sz="1600" b="1" dirty="0">
                <a:solidFill>
                  <a:srgbClr val="660E7A"/>
                </a:solidFill>
                <a:latin typeface="+mn-lt"/>
              </a:rPr>
              <a:t>balance</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err="1">
                <a:latin typeface="+mn-lt"/>
              </a:rPr>
              <a:t>setBalance</a:t>
            </a:r>
            <a:r>
              <a:rPr lang="en-US" altLang="zh-CN" sz="1600" dirty="0">
                <a:latin typeface="+mn-lt"/>
              </a:rPr>
              <a:t>(Integer balance) {</a:t>
            </a:r>
            <a:br>
              <a:rPr lang="en-US" altLang="zh-CN" sz="1600" dirty="0">
                <a:latin typeface="+mn-lt"/>
              </a:rPr>
            </a:br>
            <a:r>
              <a:rPr lang="en-US" altLang="zh-CN" sz="1600" dirty="0">
                <a:latin typeface="+mn-lt"/>
              </a:rPr>
              <a:t>        </a:t>
            </a:r>
            <a:r>
              <a:rPr lang="en-US" altLang="zh-CN" sz="1600" b="1" dirty="0" err="1">
                <a:solidFill>
                  <a:srgbClr val="000080"/>
                </a:solidFill>
                <a:latin typeface="+mn-lt"/>
              </a:rPr>
              <a:t>this</a:t>
            </a:r>
            <a:r>
              <a:rPr lang="en-US" altLang="zh-CN" sz="1600" dirty="0" err="1">
                <a:latin typeface="+mn-lt"/>
              </a:rPr>
              <a:t>.</a:t>
            </a:r>
            <a:r>
              <a:rPr lang="en-US" altLang="zh-CN" sz="1600" b="1" dirty="0" err="1">
                <a:solidFill>
                  <a:srgbClr val="660E7A"/>
                </a:solidFill>
                <a:latin typeface="+mn-lt"/>
              </a:rPr>
              <a:t>balance</a:t>
            </a:r>
            <a:r>
              <a:rPr lang="en-US" altLang="zh-CN" sz="1600" b="1" dirty="0">
                <a:solidFill>
                  <a:srgbClr val="660E7A"/>
                </a:solidFill>
                <a:latin typeface="+mn-lt"/>
              </a:rPr>
              <a:t> </a:t>
            </a:r>
            <a:r>
              <a:rPr lang="en-US" altLang="zh-CN" sz="1600" dirty="0">
                <a:latin typeface="+mn-lt"/>
              </a:rPr>
              <a:t>= balance;</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a:t>
            </a:r>
            <a:endParaRPr lang="zh-CN" altLang="en-US" sz="1600" dirty="0">
              <a:latin typeface="+mn-lt"/>
            </a:endParaRPr>
          </a:p>
          <a:p>
            <a:pPr marL="0" indent="0">
              <a:buNone/>
            </a:pP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7" name="内容占位符 2"/>
          <p:cNvSpPr txBox="1"/>
          <p:nvPr/>
        </p:nvSpPr>
        <p:spPr>
          <a:xfrm>
            <a:off x="4572000" y="845073"/>
            <a:ext cx="8784976" cy="394092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1pPr>
            <a:lvl2pPr marL="557530" indent="-214630" algn="l" defTabSz="685800" rtl="0" eaLnBrk="1" latinLnBrk="0" hangingPunct="1">
              <a:spcBef>
                <a:spcPct val="20000"/>
              </a:spcBef>
              <a:buFont typeface="Arial" panose="020B0604020202020204" pitchFamily="34" charset="0"/>
              <a:buChar char="–"/>
              <a:defRPr sz="1500" kern="1200" baseline="0">
                <a:solidFill>
                  <a:schemeClr val="tx1"/>
                </a:solidFill>
                <a:latin typeface="Cambria" panose="02040503050406030204" pitchFamily="18" charset="0"/>
                <a:ea typeface="新宋体" panose="02010609030101010101" pitchFamily="49" charset="-122"/>
                <a:cs typeface="+mn-cs"/>
              </a:defRPr>
            </a:lvl2pPr>
            <a:lvl3pPr marL="857250" indent="-171450" algn="l" defTabSz="685800" rtl="0" eaLnBrk="1" latinLnBrk="0" hangingPunct="1">
              <a:spcBef>
                <a:spcPct val="20000"/>
              </a:spcBef>
              <a:buFont typeface="Arial" panose="020B0604020202020204" pitchFamily="34" charset="0"/>
              <a:buChar char="•"/>
              <a:defRPr sz="1350" kern="1200" baseline="0">
                <a:solidFill>
                  <a:schemeClr val="tx1"/>
                </a:solidFill>
                <a:latin typeface="Cambria" panose="02040503050406030204" pitchFamily="18" charset="0"/>
                <a:ea typeface="新宋体" panose="02010609030101010101" pitchFamily="49" charset="-122"/>
                <a:cs typeface="+mn-cs"/>
              </a:defRPr>
            </a:lvl3pPr>
            <a:lvl4pPr marL="12001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4pPr>
            <a:lvl5pPr marL="15430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kumimoji="1" lang="en-US" altLang="zh-CN" sz="1300" dirty="0" err="1"/>
              <a:t>BankRepository.java</a:t>
            </a:r>
            <a:endParaRPr kumimoji="1" lang="en-US" altLang="zh-CN" sz="1300" dirty="0"/>
          </a:p>
          <a:p>
            <a:pPr marL="0" indent="0">
              <a:buNone/>
            </a:pPr>
            <a:r>
              <a:rPr lang="en-US" altLang="zh-CN" sz="1100" b="1" dirty="0">
                <a:solidFill>
                  <a:srgbClr val="000080"/>
                </a:solidFill>
                <a:latin typeface="+mn-lt"/>
              </a:rPr>
              <a:t>public interface </a:t>
            </a:r>
            <a:r>
              <a:rPr lang="en-US" altLang="zh-CN" sz="1100" dirty="0" err="1">
                <a:latin typeface="+mn-lt"/>
              </a:rPr>
              <a:t>BankRepository</a:t>
            </a:r>
            <a:r>
              <a:rPr lang="en-US" altLang="zh-CN" sz="1100" dirty="0">
                <a:latin typeface="+mn-lt"/>
              </a:rPr>
              <a:t> </a:t>
            </a:r>
            <a:r>
              <a:rPr lang="en-US" altLang="zh-CN" sz="1100" b="1" dirty="0">
                <a:solidFill>
                  <a:srgbClr val="000080"/>
                </a:solidFill>
                <a:latin typeface="+mn-lt"/>
              </a:rPr>
              <a:t>extends </a:t>
            </a:r>
            <a:r>
              <a:rPr lang="en-US" altLang="zh-CN" sz="1100" dirty="0" err="1">
                <a:latin typeface="+mn-lt"/>
              </a:rPr>
              <a:t>JpaRepository</a:t>
            </a:r>
            <a:r>
              <a:rPr lang="en-US" altLang="zh-CN" sz="1100" dirty="0">
                <a:latin typeface="+mn-lt"/>
              </a:rPr>
              <a:t>&lt;Bank, String&gt; {</a:t>
            </a:r>
            <a:br>
              <a:rPr lang="en-US" altLang="zh-CN" sz="1100" dirty="0">
                <a:latin typeface="+mn-lt"/>
              </a:rPr>
            </a:br>
            <a:r>
              <a:rPr lang="en-US" altLang="zh-CN" sz="1100" dirty="0">
                <a:latin typeface="+mn-lt"/>
              </a:rPr>
              <a:t>}</a:t>
            </a:r>
            <a:endParaRPr lang="zh-CN" altLang="en-US" sz="1100" dirty="0">
              <a:latin typeface="+mn-lt"/>
            </a:endParaRPr>
          </a:p>
          <a:p>
            <a:pPr marL="0" indent="0">
              <a:buFont typeface="Arial" panose="020B0604020202020204" pitchFamily="34" charset="0"/>
              <a:buNone/>
            </a:pPr>
            <a:endParaRPr kumimoji="1" lang="en-US" altLang="zh-CN" dirty="0"/>
          </a:p>
          <a:p>
            <a:r>
              <a:rPr kumimoji="1" lang="en-US" altLang="zh-CN" sz="1300" dirty="0" err="1"/>
              <a:t>BankController.java</a:t>
            </a:r>
            <a:endParaRPr kumimoji="1" lang="en-US" altLang="zh-CN" dirty="0"/>
          </a:p>
          <a:p>
            <a:pPr marL="0" indent="0">
              <a:buNone/>
            </a:pPr>
            <a:r>
              <a:rPr lang="en-US" altLang="zh-CN" sz="1100" dirty="0">
                <a:solidFill>
                  <a:srgbClr val="808000"/>
                </a:solidFill>
                <a:latin typeface="+mn-lt"/>
              </a:rPr>
              <a:t>@</a:t>
            </a:r>
            <a:r>
              <a:rPr lang="en-US" altLang="zh-CN" sz="1100" dirty="0" err="1">
                <a:solidFill>
                  <a:srgbClr val="808000"/>
                </a:solidFill>
                <a:latin typeface="+mn-lt"/>
              </a:rPr>
              <a:t>RestController</a:t>
            </a:r>
            <a:br>
              <a:rPr lang="en-US" altLang="zh-CN" sz="1100" dirty="0">
                <a:solidFill>
                  <a:srgbClr val="808000"/>
                </a:solidFill>
                <a:latin typeface="+mn-lt"/>
              </a:rPr>
            </a:br>
            <a:r>
              <a:rPr lang="en-US" altLang="zh-CN" sz="1100" b="1" dirty="0">
                <a:solidFill>
                  <a:srgbClr val="000080"/>
                </a:solidFill>
                <a:latin typeface="+mn-lt"/>
              </a:rPr>
              <a:t>public class </a:t>
            </a:r>
            <a:r>
              <a:rPr lang="en-US" altLang="zh-CN" sz="1100" dirty="0" err="1">
                <a:latin typeface="+mn-lt"/>
              </a:rPr>
              <a:t>BankController</a:t>
            </a:r>
            <a:r>
              <a:rPr lang="en-US" altLang="zh-CN" sz="1100" dirty="0">
                <a:latin typeface="+mn-lt"/>
              </a:rPr>
              <a:t> {</a:t>
            </a:r>
            <a:br>
              <a:rPr lang="en-US" altLang="zh-CN" sz="1100" dirty="0">
                <a:latin typeface="+mn-lt"/>
              </a:rPr>
            </a:br>
            <a:r>
              <a:rPr lang="en-US" altLang="zh-CN" sz="1100" dirty="0">
                <a:latin typeface="+mn-lt"/>
              </a:rPr>
              <a:t>    </a:t>
            </a:r>
            <a:r>
              <a:rPr lang="en-US" altLang="zh-CN" sz="1100" dirty="0">
                <a:solidFill>
                  <a:srgbClr val="808000"/>
                </a:solidFill>
                <a:latin typeface="+mn-lt"/>
              </a:rPr>
              <a:t>@</a:t>
            </a:r>
            <a:r>
              <a:rPr lang="en-US" altLang="zh-CN" sz="1100" dirty="0" err="1">
                <a:solidFill>
                  <a:srgbClr val="808000"/>
                </a:solidFill>
                <a:latin typeface="+mn-lt"/>
              </a:rPr>
              <a:t>Autowired</a:t>
            </a:r>
            <a:br>
              <a:rPr lang="en-US" altLang="zh-CN" sz="1100" dirty="0">
                <a:solidFill>
                  <a:srgbClr val="808000"/>
                </a:solidFill>
                <a:latin typeface="+mn-lt"/>
              </a:rPr>
            </a:br>
            <a:r>
              <a:rPr lang="en-US" altLang="zh-CN" sz="1100" dirty="0">
                <a:solidFill>
                  <a:srgbClr val="808000"/>
                </a:solidFill>
                <a:latin typeface="+mn-lt"/>
              </a:rPr>
              <a:t>    </a:t>
            </a:r>
            <a:r>
              <a:rPr lang="en-US" altLang="zh-CN" sz="1100" b="1" dirty="0">
                <a:solidFill>
                  <a:srgbClr val="000080"/>
                </a:solidFill>
                <a:latin typeface="+mn-lt"/>
              </a:rPr>
              <a:t>private </a:t>
            </a:r>
            <a:r>
              <a:rPr lang="en-US" altLang="zh-CN" sz="1100" dirty="0" err="1">
                <a:latin typeface="+mn-lt"/>
              </a:rPr>
              <a:t>BankService</a:t>
            </a:r>
            <a:r>
              <a:rPr lang="en-US" altLang="zh-CN" sz="1100" dirty="0">
                <a:latin typeface="+mn-lt"/>
              </a:rPr>
              <a:t> </a:t>
            </a:r>
            <a:r>
              <a:rPr lang="en-US" altLang="zh-CN" sz="1100" b="1" dirty="0" err="1">
                <a:solidFill>
                  <a:srgbClr val="660E7A"/>
                </a:solidFill>
                <a:latin typeface="+mn-lt"/>
              </a:rPr>
              <a:t>bankService</a:t>
            </a:r>
            <a:r>
              <a:rPr lang="en-US" altLang="zh-CN" sz="1100" dirty="0">
                <a:latin typeface="+mn-lt"/>
              </a:rPr>
              <a:t>;</a:t>
            </a:r>
            <a:br>
              <a:rPr lang="en-US" altLang="zh-CN" sz="1100" dirty="0">
                <a:latin typeface="+mn-lt"/>
              </a:rPr>
            </a:br>
            <a:br>
              <a:rPr lang="en-US" altLang="zh-CN" sz="1100" dirty="0">
                <a:latin typeface="+mn-lt"/>
              </a:rPr>
            </a:br>
            <a:r>
              <a:rPr lang="en-US" altLang="zh-CN" sz="1100" dirty="0">
                <a:latin typeface="+mn-lt"/>
              </a:rPr>
              <a:t>    </a:t>
            </a:r>
            <a:r>
              <a:rPr lang="en-US" altLang="zh-CN" sz="1100" dirty="0">
                <a:solidFill>
                  <a:srgbClr val="808000"/>
                </a:solidFill>
                <a:latin typeface="+mn-lt"/>
              </a:rPr>
              <a:t>@</a:t>
            </a:r>
            <a:r>
              <a:rPr lang="en-US" altLang="zh-CN" sz="1100" dirty="0" err="1">
                <a:solidFill>
                  <a:srgbClr val="808000"/>
                </a:solidFill>
                <a:latin typeface="+mn-lt"/>
              </a:rPr>
              <a:t>GetMapping</a:t>
            </a:r>
            <a:r>
              <a:rPr lang="en-US" altLang="zh-CN" sz="1100" dirty="0">
                <a:latin typeface="+mn-lt"/>
              </a:rPr>
              <a:t>(value = </a:t>
            </a:r>
            <a:r>
              <a:rPr lang="en-US" altLang="zh-CN" sz="1100" b="1" dirty="0">
                <a:solidFill>
                  <a:srgbClr val="008000"/>
                </a:solidFill>
                <a:latin typeface="+mn-lt"/>
              </a:rPr>
              <a:t>"/transfer"</a:t>
            </a:r>
            <a:r>
              <a:rPr lang="en-US" altLang="zh-CN" sz="1100" dirty="0">
                <a:latin typeface="+mn-lt"/>
              </a:rPr>
              <a:t>)</a:t>
            </a:r>
            <a:br>
              <a:rPr lang="en-US" altLang="zh-CN" sz="1100" dirty="0">
                <a:latin typeface="+mn-lt"/>
              </a:rPr>
            </a:br>
            <a:r>
              <a:rPr lang="en-US" altLang="zh-CN" sz="1100" dirty="0">
                <a:latin typeface="+mn-lt"/>
              </a:rPr>
              <a:t>    </a:t>
            </a:r>
            <a:r>
              <a:rPr lang="en-US" altLang="zh-CN" sz="1100" b="1" dirty="0">
                <a:solidFill>
                  <a:srgbClr val="000080"/>
                </a:solidFill>
                <a:latin typeface="+mn-lt"/>
              </a:rPr>
              <a:t>public </a:t>
            </a:r>
            <a:r>
              <a:rPr lang="en-US" altLang="zh-CN" sz="1100" dirty="0">
                <a:latin typeface="+mn-lt"/>
              </a:rPr>
              <a:t>String transfer() {</a:t>
            </a:r>
            <a:br>
              <a:rPr lang="en-US" altLang="zh-CN" sz="1100" dirty="0">
                <a:latin typeface="+mn-lt"/>
              </a:rPr>
            </a:br>
            <a:r>
              <a:rPr lang="en-US" altLang="zh-CN" sz="1100" dirty="0">
                <a:latin typeface="+mn-lt"/>
              </a:rPr>
              <a:t>        </a:t>
            </a:r>
            <a:r>
              <a:rPr lang="en-US" altLang="zh-CN" sz="1100" dirty="0" err="1">
                <a:latin typeface="+mn-lt"/>
              </a:rPr>
              <a:t>System.</a:t>
            </a:r>
            <a:r>
              <a:rPr lang="en-US" altLang="zh-CN" sz="1100" b="1" i="1" dirty="0" err="1">
                <a:solidFill>
                  <a:srgbClr val="660E7A"/>
                </a:solidFill>
                <a:latin typeface="+mn-lt"/>
              </a:rPr>
              <a:t>out</a:t>
            </a:r>
            <a:r>
              <a:rPr lang="en-US" altLang="zh-CN" sz="1100" dirty="0" err="1">
                <a:latin typeface="+mn-lt"/>
              </a:rPr>
              <a:t>.println</a:t>
            </a:r>
            <a:r>
              <a:rPr lang="en-US" altLang="zh-CN" sz="1100" dirty="0">
                <a:latin typeface="+mn-lt"/>
              </a:rPr>
              <a:t>(</a:t>
            </a:r>
            <a:r>
              <a:rPr lang="en-US" altLang="zh-CN" sz="1100" b="1" dirty="0">
                <a:solidFill>
                  <a:srgbClr val="008000"/>
                </a:solidFill>
                <a:latin typeface="+mn-lt"/>
              </a:rPr>
              <a:t>"Transferring..."</a:t>
            </a:r>
            <a:r>
              <a:rPr lang="en-US" altLang="zh-CN" sz="1100" dirty="0">
                <a:latin typeface="+mn-lt"/>
              </a:rPr>
              <a:t>);</a:t>
            </a:r>
            <a:br>
              <a:rPr lang="en-US" altLang="zh-CN" sz="1100" dirty="0">
                <a:latin typeface="+mn-lt"/>
              </a:rPr>
            </a:br>
            <a:r>
              <a:rPr lang="en-US" altLang="zh-CN" sz="1100" dirty="0">
                <a:latin typeface="+mn-lt"/>
              </a:rPr>
              <a:t>        </a:t>
            </a:r>
            <a:r>
              <a:rPr lang="en-US" altLang="zh-CN" sz="1100" b="1" dirty="0" err="1">
                <a:solidFill>
                  <a:srgbClr val="660E7A"/>
                </a:solidFill>
                <a:latin typeface="+mn-lt"/>
              </a:rPr>
              <a:t>bankService</a:t>
            </a:r>
            <a:r>
              <a:rPr lang="en-US" altLang="zh-CN" sz="1100" dirty="0" err="1">
                <a:latin typeface="+mn-lt"/>
              </a:rPr>
              <a:t>.transfer</a:t>
            </a:r>
            <a:r>
              <a:rPr lang="en-US" altLang="zh-CN" sz="1100" dirty="0">
                <a:latin typeface="+mn-lt"/>
              </a:rPr>
              <a:t>(</a:t>
            </a:r>
            <a:r>
              <a:rPr lang="en-US" altLang="zh-CN" sz="1100" b="1" dirty="0">
                <a:solidFill>
                  <a:srgbClr val="008000"/>
                </a:solidFill>
                <a:latin typeface="+mn-lt"/>
              </a:rPr>
              <a:t>"Tom"</a:t>
            </a:r>
            <a:r>
              <a:rPr lang="en-US" altLang="zh-CN" sz="1100" dirty="0">
                <a:latin typeface="+mn-lt"/>
              </a:rPr>
              <a:t>, </a:t>
            </a:r>
            <a:r>
              <a:rPr lang="en-US" altLang="zh-CN" sz="1100" b="1" dirty="0">
                <a:solidFill>
                  <a:srgbClr val="008000"/>
                </a:solidFill>
                <a:latin typeface="+mn-lt"/>
              </a:rPr>
              <a:t>"Jerry"</a:t>
            </a:r>
            <a:r>
              <a:rPr lang="en-US" altLang="zh-CN" sz="1100" dirty="0">
                <a:latin typeface="+mn-lt"/>
              </a:rPr>
              <a:t>, </a:t>
            </a:r>
            <a:r>
              <a:rPr lang="en-US" altLang="zh-CN" sz="1100" dirty="0">
                <a:solidFill>
                  <a:srgbClr val="0000FF"/>
                </a:solidFill>
                <a:latin typeface="+mn-lt"/>
              </a:rPr>
              <a:t>80</a:t>
            </a:r>
            <a:r>
              <a:rPr lang="en-US" altLang="zh-CN" sz="1100" dirty="0">
                <a:latin typeface="+mn-lt"/>
              </a:rPr>
              <a:t>);</a:t>
            </a:r>
            <a:br>
              <a:rPr lang="en-US" altLang="zh-CN" sz="1100" dirty="0">
                <a:latin typeface="+mn-lt"/>
              </a:rPr>
            </a:br>
            <a:r>
              <a:rPr lang="en-US" altLang="zh-CN" sz="1100" dirty="0">
                <a:latin typeface="+mn-lt"/>
              </a:rPr>
              <a:t>        </a:t>
            </a:r>
            <a:r>
              <a:rPr lang="en-US" altLang="zh-CN" sz="1100" b="1" dirty="0">
                <a:solidFill>
                  <a:srgbClr val="000080"/>
                </a:solidFill>
                <a:latin typeface="+mn-lt"/>
              </a:rPr>
              <a:t>return </a:t>
            </a:r>
            <a:r>
              <a:rPr lang="en-US" altLang="zh-CN" sz="1100" b="1" dirty="0">
                <a:solidFill>
                  <a:srgbClr val="008000"/>
                </a:solidFill>
                <a:latin typeface="+mn-lt"/>
              </a:rPr>
              <a:t>"Done"</a:t>
            </a:r>
            <a:r>
              <a:rPr lang="en-US" altLang="zh-CN" sz="1100" dirty="0">
                <a:latin typeface="+mn-lt"/>
              </a:rPr>
              <a:t>;</a:t>
            </a:r>
            <a:br>
              <a:rPr lang="en-US" altLang="zh-CN" sz="1100" dirty="0">
                <a:latin typeface="+mn-lt"/>
              </a:rPr>
            </a:br>
            <a:r>
              <a:rPr lang="en-US" altLang="zh-CN" sz="1100" dirty="0">
                <a:latin typeface="+mn-lt"/>
              </a:rPr>
              <a:t>    }</a:t>
            </a:r>
            <a:br>
              <a:rPr lang="en-US" altLang="zh-CN" sz="1100" dirty="0">
                <a:latin typeface="+mn-lt"/>
              </a:rPr>
            </a:br>
            <a:br>
              <a:rPr lang="en-US" altLang="zh-CN" sz="1100" dirty="0">
                <a:latin typeface="+mn-lt"/>
              </a:rPr>
            </a:br>
            <a:r>
              <a:rPr lang="en-US" altLang="zh-CN" sz="1100" dirty="0">
                <a:latin typeface="+mn-lt"/>
              </a:rPr>
              <a:t>}</a:t>
            </a:r>
            <a:endParaRPr lang="zh-CN" altLang="en-US" sz="1100" dirty="0">
              <a:latin typeface="+mn-lt"/>
            </a:endParaRPr>
          </a:p>
          <a:p>
            <a:pPr marL="0" indent="0">
              <a:buFont typeface="Arial" panose="020B0604020202020204" pitchFamily="34" charset="0"/>
              <a:buNone/>
            </a:pP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3" name="内容占位符 2"/>
          <p:cNvSpPr>
            <a:spLocks noGrp="1"/>
          </p:cNvSpPr>
          <p:nvPr>
            <p:ph idx="1"/>
          </p:nvPr>
        </p:nvSpPr>
        <p:spPr/>
        <p:txBody>
          <a:bodyPr>
            <a:normAutofit fontScale="70000" lnSpcReduction="20000"/>
          </a:bodyPr>
          <a:lstStyle/>
          <a:p>
            <a:r>
              <a:rPr kumimoji="1" lang="en-US" altLang="zh-CN" dirty="0" err="1"/>
              <a:t>BankService.java</a:t>
            </a:r>
            <a:endParaRPr kumimoji="1" lang="en-US" altLang="zh-CN" dirty="0"/>
          </a:p>
          <a:p>
            <a:pPr marL="300355" lvl="1" indent="0">
              <a:buNone/>
            </a:pPr>
            <a:r>
              <a:rPr lang="en-US" altLang="zh-CN" sz="1600" b="1" dirty="0">
                <a:solidFill>
                  <a:srgbClr val="000080"/>
                </a:solidFill>
                <a:latin typeface="+mn-lt"/>
              </a:rPr>
              <a:t>public interface </a:t>
            </a:r>
            <a:r>
              <a:rPr lang="en-US" altLang="zh-CN" sz="1600" dirty="0" err="1">
                <a:latin typeface="+mn-lt"/>
              </a:rPr>
              <a:t>BankService</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a:latin typeface="+mn-lt"/>
              </a:rPr>
              <a:t>transfer(String from, String to, </a:t>
            </a:r>
            <a:r>
              <a:rPr lang="en-US" altLang="zh-CN" sz="1600" b="1" dirty="0">
                <a:solidFill>
                  <a:srgbClr val="000080"/>
                </a:solidFill>
                <a:latin typeface="+mn-lt"/>
              </a:rPr>
              <a:t>int </a:t>
            </a:r>
            <a:r>
              <a:rPr lang="en-US" altLang="zh-CN" sz="1600" dirty="0">
                <a:latin typeface="+mn-lt"/>
              </a:rPr>
              <a:t>amount);</a:t>
            </a:r>
            <a:br>
              <a:rPr lang="en-US" altLang="zh-CN" sz="1600" dirty="0">
                <a:latin typeface="+mn-lt"/>
              </a:rPr>
            </a:br>
            <a:r>
              <a:rPr lang="en-US" altLang="zh-CN" sz="1600" dirty="0">
                <a:latin typeface="+mn-lt"/>
              </a:rPr>
              <a:t>}</a:t>
            </a:r>
            <a:endParaRPr lang="en-US" altLang="zh-CN" sz="1600" dirty="0">
              <a:latin typeface="+mn-lt"/>
            </a:endParaRPr>
          </a:p>
          <a:p>
            <a:pPr marL="300355" lvl="1" indent="0">
              <a:buNone/>
            </a:pPr>
            <a:endParaRPr lang="en-US" altLang="zh-CN" sz="1600" dirty="0">
              <a:latin typeface="+mn-lt"/>
            </a:endParaRPr>
          </a:p>
          <a:p>
            <a:r>
              <a:rPr kumimoji="1" lang="en-US" altLang="zh-CN" sz="1900" dirty="0" err="1"/>
              <a:t>BankServiceImpl.java</a:t>
            </a:r>
            <a:endParaRPr kumimoji="1" lang="zh-CN" altLang="en-US" sz="1900" dirty="0"/>
          </a:p>
          <a:p>
            <a:pPr marL="300355" lvl="1" indent="0">
              <a:buNone/>
            </a:pPr>
            <a:r>
              <a:rPr lang="en-US" altLang="zh-CN" sz="1600" dirty="0">
                <a:solidFill>
                  <a:srgbClr val="808000"/>
                </a:solidFill>
                <a:latin typeface="+mn-lt"/>
              </a:rPr>
              <a:t>@Service</a:t>
            </a:r>
            <a:br>
              <a:rPr lang="en-US" altLang="zh-CN" sz="1600" dirty="0">
                <a:solidFill>
                  <a:srgbClr val="808000"/>
                </a:solidFill>
                <a:latin typeface="+mn-lt"/>
              </a:rPr>
            </a:br>
            <a:r>
              <a:rPr lang="en-US" altLang="zh-CN" sz="1600" b="1" dirty="0">
                <a:solidFill>
                  <a:srgbClr val="000080"/>
                </a:solidFill>
                <a:latin typeface="+mn-lt"/>
              </a:rPr>
              <a:t>public class </a:t>
            </a:r>
            <a:r>
              <a:rPr lang="en-US" altLang="zh-CN" sz="1600" dirty="0" err="1">
                <a:latin typeface="+mn-lt"/>
              </a:rPr>
              <a:t>BankServiceImpl</a:t>
            </a:r>
            <a:r>
              <a:rPr lang="en-US" altLang="zh-CN" sz="1600" dirty="0">
                <a:latin typeface="+mn-lt"/>
              </a:rPr>
              <a:t> </a:t>
            </a:r>
            <a:r>
              <a:rPr lang="en-US" altLang="zh-CN" sz="1600" b="1" dirty="0">
                <a:solidFill>
                  <a:srgbClr val="000080"/>
                </a:solidFill>
                <a:latin typeface="+mn-lt"/>
              </a:rPr>
              <a:t>implements </a:t>
            </a:r>
            <a:r>
              <a:rPr lang="en-US" altLang="zh-CN" sz="1600" dirty="0" err="1">
                <a:latin typeface="+mn-lt"/>
              </a:rPr>
              <a:t>BankService</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a:t>
            </a:r>
            <a:r>
              <a:rPr lang="en-US" altLang="zh-CN" sz="1600" dirty="0" err="1">
                <a:solidFill>
                  <a:srgbClr val="808000"/>
                </a:solidFill>
                <a:latin typeface="+mn-lt"/>
              </a:rPr>
              <a:t>Autowired</a:t>
            </a:r>
            <a:br>
              <a:rPr lang="en-US" altLang="zh-CN" sz="1600" dirty="0">
                <a:solidFill>
                  <a:srgbClr val="808000"/>
                </a:solidFill>
                <a:latin typeface="+mn-lt"/>
              </a:rPr>
            </a:br>
            <a:r>
              <a:rPr lang="en-US" altLang="zh-CN" sz="1600" dirty="0">
                <a:solidFill>
                  <a:srgbClr val="808000"/>
                </a:solidFill>
                <a:latin typeface="+mn-lt"/>
              </a:rPr>
              <a:t>    </a:t>
            </a:r>
            <a:r>
              <a:rPr lang="en-US" altLang="zh-CN" sz="1600" b="1" dirty="0">
                <a:solidFill>
                  <a:srgbClr val="000080"/>
                </a:solidFill>
                <a:latin typeface="+mn-lt"/>
              </a:rPr>
              <a:t>private </a:t>
            </a:r>
            <a:r>
              <a:rPr lang="en-US" altLang="zh-CN" sz="1600" dirty="0" err="1">
                <a:latin typeface="+mn-lt"/>
              </a:rPr>
              <a:t>BankDao</a:t>
            </a:r>
            <a:r>
              <a:rPr lang="en-US" altLang="zh-CN" sz="1600" dirty="0">
                <a:latin typeface="+mn-lt"/>
              </a:rPr>
              <a:t> </a:t>
            </a:r>
            <a:r>
              <a:rPr lang="en-US" altLang="zh-CN" sz="1600" b="1" dirty="0" err="1">
                <a:solidFill>
                  <a:srgbClr val="660E7A"/>
                </a:solidFill>
                <a:latin typeface="+mn-lt"/>
              </a:rPr>
              <a:t>bankDao</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@Override</a:t>
            </a:r>
            <a:br>
              <a:rPr lang="en-US" altLang="zh-CN" sz="1600" dirty="0">
                <a:solidFill>
                  <a:srgbClr val="808000"/>
                </a:solidFill>
                <a:latin typeface="+mn-lt"/>
              </a:rPr>
            </a:br>
            <a:r>
              <a:rPr lang="en-US" altLang="zh-CN" sz="1600" dirty="0">
                <a:solidFill>
                  <a:srgbClr val="808000"/>
                </a:solidFill>
                <a:latin typeface="+mn-lt"/>
              </a:rPr>
              <a:t>    @Transactional</a:t>
            </a:r>
            <a:br>
              <a:rPr lang="en-US" altLang="zh-CN" sz="1600" dirty="0">
                <a:solidFill>
                  <a:srgbClr val="808000"/>
                </a:solidFill>
                <a:latin typeface="+mn-lt"/>
              </a:rPr>
            </a:br>
            <a:r>
              <a:rPr lang="en-US" altLang="zh-CN" sz="1600" dirty="0">
                <a:solidFill>
                  <a:srgbClr val="808000"/>
                </a:solidFill>
                <a:latin typeface="+mn-lt"/>
              </a:rPr>
              <a:t>    </a:t>
            </a:r>
            <a:r>
              <a:rPr lang="en-US" altLang="zh-CN" sz="1600" b="1" dirty="0">
                <a:solidFill>
                  <a:srgbClr val="000080"/>
                </a:solidFill>
                <a:latin typeface="+mn-lt"/>
              </a:rPr>
              <a:t>public void </a:t>
            </a:r>
            <a:r>
              <a:rPr lang="en-US" altLang="zh-CN" sz="1600" dirty="0">
                <a:latin typeface="+mn-lt"/>
              </a:rPr>
              <a:t>transfer(String from, String to, </a:t>
            </a:r>
            <a:r>
              <a:rPr lang="en-US" altLang="zh-CN" sz="1600" b="1" dirty="0">
                <a:solidFill>
                  <a:srgbClr val="000080"/>
                </a:solidFill>
                <a:latin typeface="+mn-lt"/>
              </a:rPr>
              <a:t>int </a:t>
            </a:r>
            <a:r>
              <a:rPr lang="en-US" altLang="zh-CN" sz="1600" dirty="0">
                <a:latin typeface="+mn-lt"/>
              </a:rPr>
              <a:t>amount){</a:t>
            </a:r>
            <a:br>
              <a:rPr lang="en-US" altLang="zh-CN" sz="1600" dirty="0">
                <a:latin typeface="+mn-lt"/>
              </a:rPr>
            </a:br>
            <a:r>
              <a:rPr lang="en-US" altLang="zh-CN" sz="1600" dirty="0">
                <a:latin typeface="+mn-lt"/>
              </a:rPr>
              <a:t>        </a:t>
            </a:r>
            <a:r>
              <a:rPr lang="en-US" altLang="zh-CN" sz="1600" dirty="0" err="1">
                <a:latin typeface="+mn-lt"/>
              </a:rPr>
              <a:t>System.</a:t>
            </a:r>
            <a:r>
              <a:rPr lang="en-US" altLang="zh-CN" sz="1600" b="1" i="1" dirty="0" err="1">
                <a:solidFill>
                  <a:srgbClr val="660E7A"/>
                </a:solidFill>
                <a:latin typeface="+mn-lt"/>
              </a:rPr>
              <a:t>out</a:t>
            </a:r>
            <a:r>
              <a:rPr lang="en-US" altLang="zh-CN" sz="1600" dirty="0" err="1">
                <a:latin typeface="+mn-lt"/>
              </a:rPr>
              <a:t>.println</a:t>
            </a:r>
            <a:r>
              <a:rPr lang="en-US" altLang="zh-CN" sz="1600" dirty="0">
                <a:latin typeface="+mn-lt"/>
              </a:rPr>
              <a:t>(from + </a:t>
            </a:r>
            <a:r>
              <a:rPr lang="en-US" altLang="zh-CN" sz="1600" b="1" dirty="0">
                <a:solidFill>
                  <a:srgbClr val="008000"/>
                </a:solidFill>
                <a:latin typeface="+mn-lt"/>
              </a:rPr>
              <a:t>" " </a:t>
            </a:r>
            <a:r>
              <a:rPr lang="en-US" altLang="zh-CN" sz="1600" dirty="0">
                <a:latin typeface="+mn-lt"/>
              </a:rPr>
              <a:t>+ to + amount);</a:t>
            </a:r>
            <a:br>
              <a:rPr lang="en-US" altLang="zh-CN" sz="1600" dirty="0">
                <a:latin typeface="+mn-lt"/>
              </a:rPr>
            </a:br>
            <a:r>
              <a:rPr lang="en-US" altLang="zh-CN" sz="1600" dirty="0">
                <a:latin typeface="+mn-lt"/>
              </a:rPr>
              <a:t>        </a:t>
            </a:r>
            <a:r>
              <a:rPr lang="en-US" altLang="zh-CN" sz="1600" b="1" dirty="0" err="1">
                <a:solidFill>
                  <a:srgbClr val="660E7A"/>
                </a:solidFill>
                <a:latin typeface="+mn-lt"/>
              </a:rPr>
              <a:t>bankDao</a:t>
            </a:r>
            <a:r>
              <a:rPr lang="en-US" altLang="zh-CN" sz="1600" dirty="0" err="1">
                <a:latin typeface="+mn-lt"/>
              </a:rPr>
              <a:t>.withdraw</a:t>
            </a:r>
            <a:r>
              <a:rPr lang="en-US" altLang="zh-CN" sz="1600" dirty="0">
                <a:latin typeface="+mn-lt"/>
              </a:rPr>
              <a:t>(from, amount);</a:t>
            </a:r>
            <a:br>
              <a:rPr lang="en-US" altLang="zh-CN" sz="1600" dirty="0">
                <a:latin typeface="+mn-lt"/>
              </a:rPr>
            </a:br>
            <a:r>
              <a:rPr lang="en-US" altLang="zh-CN" sz="1600" i="1" dirty="0">
                <a:solidFill>
                  <a:srgbClr val="808080"/>
                </a:solidFill>
                <a:latin typeface="+mn-lt"/>
              </a:rPr>
              <a:t>//        int result = 10 / 0;</a:t>
            </a:r>
            <a:br>
              <a:rPr lang="en-US" altLang="zh-CN" sz="1600" i="1" dirty="0">
                <a:solidFill>
                  <a:srgbClr val="808080"/>
                </a:solidFill>
                <a:latin typeface="+mn-lt"/>
              </a:rPr>
            </a:br>
            <a:r>
              <a:rPr lang="en-US" altLang="zh-CN" sz="1600" i="1" dirty="0">
                <a:solidFill>
                  <a:srgbClr val="808080"/>
                </a:solidFill>
                <a:latin typeface="+mn-lt"/>
              </a:rPr>
              <a:t>        </a:t>
            </a:r>
            <a:r>
              <a:rPr lang="en-US" altLang="zh-CN" sz="1600" b="1" dirty="0">
                <a:solidFill>
                  <a:srgbClr val="000080"/>
                </a:solidFill>
                <a:latin typeface="+mn-lt"/>
              </a:rPr>
              <a:t>try </a:t>
            </a:r>
            <a:r>
              <a:rPr lang="en-US" altLang="zh-CN" sz="1600" dirty="0">
                <a:latin typeface="+mn-lt"/>
              </a:rPr>
              <a:t>{</a:t>
            </a:r>
            <a:br>
              <a:rPr lang="en-US" altLang="zh-CN" sz="1600" dirty="0">
                <a:latin typeface="+mn-lt"/>
              </a:rPr>
            </a:br>
            <a:r>
              <a:rPr lang="en-US" altLang="zh-CN" sz="1600" dirty="0">
                <a:latin typeface="+mn-lt"/>
              </a:rPr>
              <a:t>            </a:t>
            </a:r>
            <a:r>
              <a:rPr lang="en-US" altLang="zh-CN" sz="1600" b="1" dirty="0" err="1">
                <a:solidFill>
                  <a:srgbClr val="660E7A"/>
                </a:solidFill>
                <a:latin typeface="+mn-lt"/>
              </a:rPr>
              <a:t>bankDao</a:t>
            </a:r>
            <a:r>
              <a:rPr lang="en-US" altLang="zh-CN" sz="1600" dirty="0" err="1">
                <a:latin typeface="+mn-lt"/>
              </a:rPr>
              <a:t>.deposit</a:t>
            </a:r>
            <a:r>
              <a:rPr lang="en-US" altLang="zh-CN" sz="1600" dirty="0">
                <a:latin typeface="+mn-lt"/>
              </a:rPr>
              <a:t>(to, amount);</a:t>
            </a:r>
            <a:br>
              <a:rPr lang="en-US" altLang="zh-CN" sz="1600" dirty="0">
                <a:latin typeface="+mn-lt"/>
              </a:rPr>
            </a:br>
            <a:r>
              <a:rPr lang="en-US" altLang="zh-CN" sz="1600" dirty="0">
                <a:latin typeface="+mn-lt"/>
              </a:rPr>
              <a:t>        }</a:t>
            </a:r>
            <a:r>
              <a:rPr lang="en-US" altLang="zh-CN" sz="1600" b="1" dirty="0">
                <a:solidFill>
                  <a:srgbClr val="000080"/>
                </a:solidFill>
                <a:latin typeface="+mn-lt"/>
              </a:rPr>
              <a:t>catch </a:t>
            </a:r>
            <a:r>
              <a:rPr lang="en-US" altLang="zh-CN" sz="1600" dirty="0">
                <a:latin typeface="+mn-lt"/>
              </a:rPr>
              <a:t>(Exception e){</a:t>
            </a:r>
            <a:br>
              <a:rPr lang="en-US" altLang="zh-CN" sz="1600" dirty="0">
                <a:latin typeface="+mn-lt"/>
              </a:rPr>
            </a:br>
            <a:r>
              <a:rPr lang="en-US" altLang="zh-CN" sz="1600" dirty="0">
                <a:latin typeface="+mn-lt"/>
              </a:rPr>
              <a:t>            </a:t>
            </a:r>
            <a:r>
              <a:rPr lang="en-US" altLang="zh-CN" sz="1600" dirty="0" err="1">
                <a:latin typeface="+mn-lt"/>
              </a:rPr>
              <a:t>e.printStackTrace</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r>
              <a:rPr lang="en-US" altLang="zh-CN" sz="1600" i="1" dirty="0">
                <a:solidFill>
                  <a:srgbClr val="808080"/>
                </a:solidFill>
                <a:latin typeface="+mn-lt"/>
              </a:rPr>
              <a:t>//        int result = 10 / 0;</a:t>
            </a:r>
            <a:br>
              <a:rPr lang="en-US" altLang="zh-CN" sz="1600" i="1" dirty="0">
                <a:solidFill>
                  <a:srgbClr val="808080"/>
                </a:solidFill>
                <a:latin typeface="+mn-lt"/>
              </a:rPr>
            </a:br>
            <a:r>
              <a:rPr lang="en-US" altLang="zh-CN" sz="1600" i="1" dirty="0">
                <a:solidFill>
                  <a:srgbClr val="808080"/>
                </a:solidFill>
                <a:latin typeface="+mn-lt"/>
              </a:rPr>
              <a:t>    </a:t>
            </a:r>
            <a:r>
              <a:rPr lang="en-US" altLang="zh-CN" sz="1600" dirty="0">
                <a:latin typeface="+mn-lt"/>
              </a:rPr>
              <a:t>};</a:t>
            </a:r>
            <a:br>
              <a:rPr lang="en-US" altLang="zh-CN" sz="1600" dirty="0">
                <a:latin typeface="+mn-lt"/>
              </a:rPr>
            </a:br>
            <a:r>
              <a:rPr lang="en-US" altLang="zh-CN" sz="1600" dirty="0">
                <a:latin typeface="+mn-lt"/>
              </a:rPr>
              <a:t>}</a:t>
            </a:r>
            <a:endParaRPr lang="zh-CN" altLang="en-US" sz="1600" dirty="0">
              <a:latin typeface="+mn-lt"/>
            </a:endParaRPr>
          </a:p>
          <a:p>
            <a:pPr marL="300355" lvl="1" indent="0">
              <a:buNone/>
            </a:pPr>
            <a:endParaRPr lang="zh-CN" altLang="en-US" sz="1600" dirty="0">
              <a:latin typeface="+mn-lt"/>
            </a:endParaRPr>
          </a:p>
          <a:p>
            <a:pPr marL="0" indent="0">
              <a:buNone/>
            </a:pP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7" name="内容占位符 2"/>
          <p:cNvSpPr txBox="1"/>
          <p:nvPr/>
        </p:nvSpPr>
        <p:spPr>
          <a:xfrm>
            <a:off x="4544938" y="877025"/>
            <a:ext cx="3960440" cy="4266475"/>
          </a:xfrm>
          <a:prstGeom prst="rect">
            <a:avLst/>
          </a:prstGeom>
        </p:spPr>
        <p:txBody>
          <a:bodyPr vert="horz" lIns="91440" tIns="45720" rIns="91440" bIns="45720" rtlCol="0">
            <a:normAutofit fontScale="92500" lnSpcReduction="20000"/>
          </a:bodyPr>
          <a:lstStyle>
            <a:lvl1pPr marL="257175" indent="-257175" algn="l" defTabSz="6858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1pPr>
            <a:lvl2pPr marL="557530" indent="-214630" algn="l" defTabSz="685800" rtl="0" eaLnBrk="1" latinLnBrk="0" hangingPunct="1">
              <a:spcBef>
                <a:spcPct val="20000"/>
              </a:spcBef>
              <a:buFont typeface="Arial" panose="020B0604020202020204" pitchFamily="34" charset="0"/>
              <a:buChar char="–"/>
              <a:defRPr sz="1500" kern="1200" baseline="0">
                <a:solidFill>
                  <a:schemeClr val="tx1"/>
                </a:solidFill>
                <a:latin typeface="Cambria" panose="02040503050406030204" pitchFamily="18" charset="0"/>
                <a:ea typeface="新宋体" panose="02010609030101010101" pitchFamily="49" charset="-122"/>
                <a:cs typeface="+mn-cs"/>
              </a:defRPr>
            </a:lvl2pPr>
            <a:lvl3pPr marL="857250" indent="-171450" algn="l" defTabSz="685800" rtl="0" eaLnBrk="1" latinLnBrk="0" hangingPunct="1">
              <a:spcBef>
                <a:spcPct val="20000"/>
              </a:spcBef>
              <a:buFont typeface="Arial" panose="020B0604020202020204" pitchFamily="34" charset="0"/>
              <a:buChar char="•"/>
              <a:defRPr sz="1350" kern="1200" baseline="0">
                <a:solidFill>
                  <a:schemeClr val="tx1"/>
                </a:solidFill>
                <a:latin typeface="Cambria" panose="02040503050406030204" pitchFamily="18" charset="0"/>
                <a:ea typeface="新宋体" panose="02010609030101010101" pitchFamily="49" charset="-122"/>
                <a:cs typeface="+mn-cs"/>
              </a:defRPr>
            </a:lvl3pPr>
            <a:lvl4pPr marL="12001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4pPr>
            <a:lvl5pPr marL="15430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kumimoji="1" lang="en-US" altLang="zh-CN" sz="1400" dirty="0" err="1"/>
              <a:t>BankDao.java</a:t>
            </a:r>
            <a:endParaRPr kumimoji="1" lang="en-US" altLang="zh-CN" sz="1400" dirty="0"/>
          </a:p>
          <a:p>
            <a:pPr marL="0" indent="0">
              <a:buNone/>
            </a:pPr>
            <a:r>
              <a:rPr lang="en-US" altLang="zh-CN" sz="1200" b="1" dirty="0">
                <a:solidFill>
                  <a:srgbClr val="000080"/>
                </a:solidFill>
                <a:latin typeface="+mn-lt"/>
              </a:rPr>
              <a:t>public interface </a:t>
            </a:r>
            <a:r>
              <a:rPr lang="en-US" altLang="zh-CN" sz="1200" dirty="0" err="1">
                <a:latin typeface="+mn-lt"/>
              </a:rPr>
              <a:t>BankDao</a:t>
            </a:r>
            <a:r>
              <a:rPr lang="en-US" altLang="zh-CN" sz="1200" dirty="0">
                <a:latin typeface="+mn-lt"/>
              </a:rPr>
              <a:t> {</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withdraw(String from, </a:t>
            </a:r>
            <a:r>
              <a:rPr lang="en-US" altLang="zh-CN" sz="1200" b="1" dirty="0">
                <a:solidFill>
                  <a:srgbClr val="000080"/>
                </a:solidFill>
                <a:latin typeface="+mn-lt"/>
              </a:rPr>
              <a:t>int </a:t>
            </a:r>
            <a:r>
              <a:rPr lang="en-US" altLang="zh-CN" sz="1200" dirty="0">
                <a:latin typeface="+mn-lt"/>
              </a:rPr>
              <a:t>amount);</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deposit(String to, </a:t>
            </a:r>
            <a:r>
              <a:rPr lang="en-US" altLang="zh-CN" sz="1200" b="1" dirty="0">
                <a:solidFill>
                  <a:srgbClr val="000080"/>
                </a:solidFill>
                <a:latin typeface="+mn-lt"/>
              </a:rPr>
              <a:t>int </a:t>
            </a:r>
            <a:r>
              <a:rPr lang="en-US" altLang="zh-CN" sz="1200" dirty="0">
                <a:latin typeface="+mn-lt"/>
              </a:rPr>
              <a:t>amount);</a:t>
            </a:r>
            <a:br>
              <a:rPr lang="en-US" altLang="zh-CN" sz="1200" dirty="0">
                <a:latin typeface="+mn-lt"/>
              </a:rPr>
            </a:br>
            <a:r>
              <a:rPr lang="en-US" altLang="zh-CN" sz="1200" dirty="0">
                <a:latin typeface="+mn-lt"/>
              </a:rPr>
              <a:t>}</a:t>
            </a:r>
            <a:endParaRPr lang="zh-CN" altLang="en-US" sz="1200" dirty="0">
              <a:latin typeface="+mn-lt"/>
            </a:endParaRPr>
          </a:p>
          <a:p>
            <a:pPr marL="0" indent="0">
              <a:buFont typeface="Arial" panose="020B0604020202020204" pitchFamily="34" charset="0"/>
              <a:buNone/>
            </a:pPr>
            <a:endParaRPr kumimoji="1" lang="en-US" altLang="zh-CN" dirty="0"/>
          </a:p>
          <a:p>
            <a:r>
              <a:rPr kumimoji="1" lang="en-US" altLang="zh-CN" sz="1400" dirty="0" err="1"/>
              <a:t>BankDaoImpl.java</a:t>
            </a:r>
            <a:endParaRPr kumimoji="1" lang="en-US" altLang="zh-CN" dirty="0"/>
          </a:p>
          <a:p>
            <a:pPr marL="0" indent="0">
              <a:buNone/>
            </a:pPr>
            <a:r>
              <a:rPr lang="en-US" altLang="zh-CN" sz="1200" dirty="0">
                <a:solidFill>
                  <a:srgbClr val="808000"/>
                </a:solidFill>
                <a:latin typeface="+mn-lt"/>
              </a:rPr>
              <a:t>@Repository</a:t>
            </a:r>
            <a:br>
              <a:rPr lang="en-US" altLang="zh-CN" sz="1200" dirty="0">
                <a:solidFill>
                  <a:srgbClr val="808000"/>
                </a:solidFill>
                <a:latin typeface="+mn-lt"/>
              </a:rPr>
            </a:br>
            <a:r>
              <a:rPr lang="en-US" altLang="zh-CN" sz="1200" b="1" dirty="0">
                <a:solidFill>
                  <a:srgbClr val="000080"/>
                </a:solidFill>
                <a:latin typeface="+mn-lt"/>
              </a:rPr>
              <a:t>public class </a:t>
            </a:r>
            <a:r>
              <a:rPr lang="en-US" altLang="zh-CN" sz="1200" dirty="0" err="1">
                <a:latin typeface="+mn-lt"/>
              </a:rPr>
              <a:t>BankDaoImpl</a:t>
            </a:r>
            <a:r>
              <a:rPr lang="en-US" altLang="zh-CN" sz="1200" dirty="0">
                <a:latin typeface="+mn-lt"/>
              </a:rPr>
              <a:t> </a:t>
            </a:r>
            <a:r>
              <a:rPr lang="en-US" altLang="zh-CN" sz="1200" b="1" dirty="0">
                <a:solidFill>
                  <a:srgbClr val="000080"/>
                </a:solidFill>
                <a:latin typeface="+mn-lt"/>
              </a:rPr>
              <a:t>implements </a:t>
            </a:r>
            <a:r>
              <a:rPr lang="en-US" altLang="zh-CN" sz="1200" dirty="0" err="1">
                <a:latin typeface="+mn-lt"/>
              </a:rPr>
              <a:t>BankDao</a:t>
            </a:r>
            <a:r>
              <a:rPr lang="en-US" altLang="zh-CN" sz="1200" dirty="0">
                <a:latin typeface="+mn-lt"/>
              </a:rPr>
              <a:t> {</a:t>
            </a:r>
            <a:br>
              <a:rPr lang="en-US" altLang="zh-CN" sz="1200" dirty="0">
                <a:latin typeface="+mn-lt"/>
              </a:rPr>
            </a:br>
            <a:r>
              <a:rPr lang="en-US" altLang="zh-CN" sz="1200" dirty="0">
                <a:latin typeface="+mn-lt"/>
              </a:rPr>
              <a:t>    </a:t>
            </a:r>
            <a:r>
              <a:rPr lang="en-US" altLang="zh-CN" sz="1200" dirty="0">
                <a:solidFill>
                  <a:srgbClr val="808000"/>
                </a:solidFill>
                <a:latin typeface="+mn-lt"/>
              </a:rPr>
              <a:t>@</a:t>
            </a:r>
            <a:r>
              <a:rPr lang="en-US" altLang="zh-CN" sz="1200" dirty="0" err="1">
                <a:solidFill>
                  <a:srgbClr val="808000"/>
                </a:solidFill>
                <a:latin typeface="+mn-lt"/>
              </a:rPr>
              <a:t>Autowired</a:t>
            </a:r>
            <a:br>
              <a:rPr lang="en-US" altLang="zh-CN" sz="1200" dirty="0">
                <a:solidFill>
                  <a:srgbClr val="808000"/>
                </a:solidFill>
                <a:latin typeface="+mn-lt"/>
              </a:rPr>
            </a:br>
            <a:r>
              <a:rPr lang="en-US" altLang="zh-CN" sz="1200" dirty="0">
                <a:solidFill>
                  <a:srgbClr val="808000"/>
                </a:solidFill>
                <a:latin typeface="+mn-lt"/>
              </a:rPr>
              <a:t>    </a:t>
            </a:r>
            <a:r>
              <a:rPr lang="en-US" altLang="zh-CN" sz="1200" b="1" dirty="0">
                <a:solidFill>
                  <a:srgbClr val="000080"/>
                </a:solidFill>
                <a:latin typeface="+mn-lt"/>
              </a:rPr>
              <a:t>private </a:t>
            </a:r>
            <a:r>
              <a:rPr lang="en-US" altLang="zh-CN" sz="1200" dirty="0" err="1">
                <a:latin typeface="+mn-lt"/>
              </a:rPr>
              <a:t>BankRepository</a:t>
            </a:r>
            <a:r>
              <a:rPr lang="en-US" altLang="zh-CN" sz="1200" dirty="0">
                <a:latin typeface="+mn-lt"/>
              </a:rPr>
              <a:t> </a:t>
            </a:r>
            <a:r>
              <a:rPr lang="en-US" altLang="zh-CN" sz="1200" b="1" dirty="0" err="1">
                <a:solidFill>
                  <a:srgbClr val="660E7A"/>
                </a:solidFill>
                <a:latin typeface="+mn-lt"/>
              </a:rPr>
              <a:t>bankRepository</a:t>
            </a:r>
            <a:r>
              <a:rPr lang="en-US" altLang="zh-CN" sz="1200" dirty="0">
                <a:latin typeface="+mn-lt"/>
              </a:rPr>
              <a:t>;</a:t>
            </a:r>
            <a:br>
              <a:rPr lang="en-US" altLang="zh-CN" sz="1200" dirty="0">
                <a:latin typeface="+mn-lt"/>
              </a:rPr>
            </a:br>
            <a:br>
              <a:rPr lang="en-US" altLang="zh-CN" sz="1200" dirty="0">
                <a:latin typeface="+mn-lt"/>
              </a:rPr>
            </a:br>
            <a:r>
              <a:rPr lang="en-US" altLang="zh-CN" sz="1200" dirty="0">
                <a:latin typeface="+mn-lt"/>
              </a:rPr>
              <a:t>    </a:t>
            </a:r>
            <a:r>
              <a:rPr lang="en-US" altLang="zh-CN" sz="1200" dirty="0">
                <a:solidFill>
                  <a:srgbClr val="808000"/>
                </a:solidFill>
                <a:latin typeface="+mn-lt"/>
              </a:rPr>
              <a:t>@Transactional</a:t>
            </a:r>
            <a:br>
              <a:rPr lang="en-US" altLang="zh-CN" sz="1200" dirty="0">
                <a:solidFill>
                  <a:srgbClr val="808000"/>
                </a:solidFill>
                <a:latin typeface="+mn-lt"/>
              </a:rPr>
            </a:br>
            <a:r>
              <a:rPr lang="en-US" altLang="zh-CN" sz="1200" dirty="0">
                <a:solidFill>
                  <a:srgbClr val="808000"/>
                </a:solidFill>
                <a:latin typeface="+mn-lt"/>
              </a:rPr>
              <a:t>    </a:t>
            </a:r>
            <a:r>
              <a:rPr lang="en-US" altLang="zh-CN" sz="1200" b="1" dirty="0">
                <a:solidFill>
                  <a:srgbClr val="000080"/>
                </a:solidFill>
                <a:latin typeface="+mn-lt"/>
              </a:rPr>
              <a:t>public void </a:t>
            </a:r>
            <a:r>
              <a:rPr lang="en-US" altLang="zh-CN" sz="1200" dirty="0">
                <a:latin typeface="+mn-lt"/>
              </a:rPr>
              <a:t>withdraw(String from, </a:t>
            </a:r>
            <a:r>
              <a:rPr lang="en-US" altLang="zh-CN" sz="1200" b="1" dirty="0">
                <a:solidFill>
                  <a:srgbClr val="000080"/>
                </a:solidFill>
                <a:latin typeface="+mn-lt"/>
              </a:rPr>
              <a:t>int </a:t>
            </a:r>
            <a:r>
              <a:rPr lang="en-US" altLang="zh-CN" sz="1200" dirty="0">
                <a:latin typeface="+mn-lt"/>
              </a:rPr>
              <a:t>amount) {</a:t>
            </a:r>
            <a:br>
              <a:rPr lang="en-US" altLang="zh-CN" sz="1200" dirty="0">
                <a:latin typeface="+mn-lt"/>
              </a:rPr>
            </a:br>
            <a:r>
              <a:rPr lang="en-US" altLang="zh-CN" sz="1200" dirty="0">
                <a:latin typeface="+mn-lt"/>
              </a:rPr>
              <a:t>        Bank out = </a:t>
            </a:r>
            <a:r>
              <a:rPr lang="en-US" altLang="zh-CN" sz="1200" b="1" dirty="0" err="1">
                <a:solidFill>
                  <a:srgbClr val="660E7A"/>
                </a:solidFill>
                <a:latin typeface="+mn-lt"/>
              </a:rPr>
              <a:t>bankRepository</a:t>
            </a:r>
            <a:r>
              <a:rPr lang="en-US" altLang="zh-CN" sz="1200" dirty="0" err="1">
                <a:latin typeface="+mn-lt"/>
              </a:rPr>
              <a:t>.findById</a:t>
            </a:r>
            <a:r>
              <a:rPr lang="en-US" altLang="zh-CN" sz="1200" dirty="0">
                <a:latin typeface="+mn-lt"/>
              </a:rPr>
              <a:t>(from).get();</a:t>
            </a:r>
            <a:br>
              <a:rPr lang="en-US" altLang="zh-CN" sz="1200" dirty="0">
                <a:latin typeface="+mn-lt"/>
              </a:rPr>
            </a:br>
            <a:r>
              <a:rPr lang="en-US" altLang="zh-CN" sz="1200" dirty="0">
                <a:latin typeface="+mn-lt"/>
              </a:rPr>
              <a:t>        </a:t>
            </a:r>
            <a:r>
              <a:rPr lang="en-US" altLang="zh-CN" sz="1200" dirty="0" err="1">
                <a:latin typeface="+mn-lt"/>
              </a:rPr>
              <a:t>out.setBalance</a:t>
            </a:r>
            <a:r>
              <a:rPr lang="en-US" altLang="zh-CN" sz="1200" dirty="0">
                <a:latin typeface="+mn-lt"/>
              </a:rPr>
              <a:t>(</a:t>
            </a:r>
            <a:r>
              <a:rPr lang="en-US" altLang="zh-CN" sz="1200" dirty="0" err="1">
                <a:latin typeface="+mn-lt"/>
              </a:rPr>
              <a:t>out.getBalance</a:t>
            </a:r>
            <a:r>
              <a:rPr lang="en-US" altLang="zh-CN" sz="1200" dirty="0">
                <a:latin typeface="+mn-lt"/>
              </a:rPr>
              <a:t>() - amount);</a:t>
            </a:r>
            <a:br>
              <a:rPr lang="en-US" altLang="zh-CN" sz="1200" dirty="0">
                <a:latin typeface="+mn-lt"/>
              </a:rPr>
            </a:br>
            <a:r>
              <a:rPr lang="en-US" altLang="zh-CN" sz="1200" i="1" dirty="0">
                <a:solidFill>
                  <a:srgbClr val="808080"/>
                </a:solidFill>
                <a:latin typeface="+mn-lt"/>
              </a:rPr>
              <a:t>//         int result = 10 / 0;</a:t>
            </a:r>
            <a:br>
              <a:rPr lang="en-US" altLang="zh-CN" sz="1200" i="1" dirty="0">
                <a:solidFill>
                  <a:srgbClr val="808080"/>
                </a:solidFill>
                <a:latin typeface="+mn-lt"/>
              </a:rPr>
            </a:br>
            <a:r>
              <a:rPr lang="en-US" altLang="zh-CN" sz="1200" i="1" dirty="0">
                <a:solidFill>
                  <a:srgbClr val="808080"/>
                </a:solidFill>
                <a:latin typeface="+mn-lt"/>
              </a:rPr>
              <a:t>    </a:t>
            </a:r>
            <a:r>
              <a:rPr lang="en-US" altLang="zh-CN" sz="1200" dirty="0">
                <a:latin typeface="+mn-lt"/>
              </a:rPr>
              <a:t>};</a:t>
            </a:r>
            <a:br>
              <a:rPr lang="en-US" altLang="zh-CN" sz="1200" dirty="0">
                <a:latin typeface="+mn-lt"/>
              </a:rPr>
            </a:br>
            <a:br>
              <a:rPr lang="en-US" altLang="zh-CN" sz="1200" dirty="0">
                <a:latin typeface="+mn-lt"/>
              </a:rPr>
            </a:br>
            <a:r>
              <a:rPr lang="en-US" altLang="zh-CN" sz="1200" dirty="0">
                <a:latin typeface="+mn-lt"/>
              </a:rPr>
              <a:t>    </a:t>
            </a:r>
            <a:r>
              <a:rPr lang="en-US" altLang="zh-CN" sz="1200" dirty="0">
                <a:solidFill>
                  <a:srgbClr val="808000"/>
                </a:solidFill>
                <a:latin typeface="+mn-lt"/>
              </a:rPr>
              <a:t>@Transactional </a:t>
            </a:r>
            <a:r>
              <a:rPr lang="en-US" altLang="zh-CN" sz="1200" dirty="0">
                <a:latin typeface="+mn-lt"/>
              </a:rPr>
              <a:t>(propagation = </a:t>
            </a:r>
            <a:r>
              <a:rPr lang="en-US" altLang="zh-CN" sz="1200" dirty="0" err="1">
                <a:latin typeface="+mn-lt"/>
              </a:rPr>
              <a:t>Propagation.</a:t>
            </a:r>
            <a:r>
              <a:rPr lang="en-US" altLang="zh-CN" sz="1200" b="1" i="1" dirty="0" err="1">
                <a:solidFill>
                  <a:srgbClr val="660E7A"/>
                </a:solidFill>
                <a:latin typeface="+mn-lt"/>
              </a:rPr>
              <a:t>REQUIRES_NEW</a:t>
            </a:r>
            <a:r>
              <a:rPr lang="en-US" altLang="zh-CN" sz="1200" dirty="0">
                <a:latin typeface="+mn-lt"/>
              </a:rPr>
              <a:t>)</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deposit(String to, </a:t>
            </a:r>
            <a:r>
              <a:rPr lang="en-US" altLang="zh-CN" sz="1200" b="1" dirty="0">
                <a:solidFill>
                  <a:srgbClr val="000080"/>
                </a:solidFill>
                <a:latin typeface="+mn-lt"/>
              </a:rPr>
              <a:t>int </a:t>
            </a:r>
            <a:r>
              <a:rPr lang="en-US" altLang="zh-CN" sz="1200" dirty="0">
                <a:latin typeface="+mn-lt"/>
              </a:rPr>
              <a:t>amount) {</a:t>
            </a:r>
            <a:br>
              <a:rPr lang="en-US" altLang="zh-CN" sz="1200" dirty="0">
                <a:latin typeface="+mn-lt"/>
              </a:rPr>
            </a:br>
            <a:r>
              <a:rPr lang="en-US" altLang="zh-CN" sz="1200" dirty="0">
                <a:latin typeface="+mn-lt"/>
              </a:rPr>
              <a:t>        Bank in = </a:t>
            </a:r>
            <a:r>
              <a:rPr lang="en-US" altLang="zh-CN" sz="1200" b="1" dirty="0" err="1">
                <a:solidFill>
                  <a:srgbClr val="660E7A"/>
                </a:solidFill>
                <a:latin typeface="+mn-lt"/>
              </a:rPr>
              <a:t>bankRepository</a:t>
            </a:r>
            <a:r>
              <a:rPr lang="en-US" altLang="zh-CN" sz="1200" dirty="0" err="1">
                <a:latin typeface="+mn-lt"/>
              </a:rPr>
              <a:t>.findById</a:t>
            </a:r>
            <a:r>
              <a:rPr lang="en-US" altLang="zh-CN" sz="1200" dirty="0">
                <a:latin typeface="+mn-lt"/>
              </a:rPr>
              <a:t>(to).get();</a:t>
            </a:r>
            <a:br>
              <a:rPr lang="en-US" altLang="zh-CN" sz="1200" dirty="0">
                <a:latin typeface="+mn-lt"/>
              </a:rPr>
            </a:br>
            <a:r>
              <a:rPr lang="en-US" altLang="zh-CN" sz="1200" dirty="0">
                <a:latin typeface="+mn-lt"/>
              </a:rPr>
              <a:t>        </a:t>
            </a:r>
            <a:r>
              <a:rPr lang="en-US" altLang="zh-CN" sz="1200" dirty="0" err="1">
                <a:latin typeface="+mn-lt"/>
              </a:rPr>
              <a:t>in.setBalance</a:t>
            </a:r>
            <a:r>
              <a:rPr lang="en-US" altLang="zh-CN" sz="1200" dirty="0">
                <a:latin typeface="+mn-lt"/>
              </a:rPr>
              <a:t>(</a:t>
            </a:r>
            <a:r>
              <a:rPr lang="en-US" altLang="zh-CN" sz="1200" dirty="0" err="1">
                <a:latin typeface="+mn-lt"/>
              </a:rPr>
              <a:t>in.getBalance</a:t>
            </a:r>
            <a:r>
              <a:rPr lang="en-US" altLang="zh-CN" sz="1200" dirty="0">
                <a:latin typeface="+mn-lt"/>
              </a:rPr>
              <a:t>() + amount);</a:t>
            </a:r>
            <a:br>
              <a:rPr lang="en-US" altLang="zh-CN" sz="1200" dirty="0">
                <a:latin typeface="+mn-lt"/>
              </a:rPr>
            </a:br>
            <a:r>
              <a:rPr lang="en-US" altLang="zh-CN" sz="1200" i="1" dirty="0">
                <a:solidFill>
                  <a:srgbClr val="808080"/>
                </a:solidFill>
                <a:latin typeface="+mn-lt"/>
              </a:rPr>
              <a:t>//        int result = 10 / 0;</a:t>
            </a:r>
            <a:br>
              <a:rPr lang="en-US" altLang="zh-CN" sz="1200" i="1" dirty="0">
                <a:solidFill>
                  <a:srgbClr val="808080"/>
                </a:solidFill>
                <a:latin typeface="+mn-lt"/>
              </a:rPr>
            </a:br>
            <a:r>
              <a:rPr lang="en-US" altLang="zh-CN" sz="1200" i="1" dirty="0">
                <a:solidFill>
                  <a:srgbClr val="808080"/>
                </a:solidFill>
                <a:latin typeface="+mn-lt"/>
              </a:rPr>
              <a:t>    </a:t>
            </a:r>
            <a:r>
              <a:rPr lang="en-US" altLang="zh-CN" sz="1200" dirty="0">
                <a:latin typeface="+mn-lt"/>
              </a:rPr>
              <a:t>};</a:t>
            </a:r>
            <a:br>
              <a:rPr lang="en-US" altLang="zh-CN" sz="1200" dirty="0">
                <a:latin typeface="+mn-lt"/>
              </a:rPr>
            </a:br>
            <a:r>
              <a:rPr lang="en-US" altLang="zh-CN" sz="1200" dirty="0">
                <a:latin typeface="+mn-lt"/>
              </a:rPr>
              <a:t>}</a:t>
            </a:r>
            <a:endParaRPr kumimoji="1" lang="zh-CN" altLang="en-US" sz="1900" dirty="0">
              <a:latin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13" name="文本框 12"/>
          <p:cNvSpPr txBox="1"/>
          <p:nvPr/>
        </p:nvSpPr>
        <p:spPr>
          <a:xfrm>
            <a:off x="3340894" y="-225355"/>
            <a:ext cx="6681786" cy="369332"/>
          </a:xfrm>
          <a:prstGeom prst="rect">
            <a:avLst/>
          </a:prstGeom>
          <a:noFill/>
        </p:spPr>
        <p:txBody>
          <a:bodyPr wrap="square">
            <a:spAutoFit/>
          </a:bodyPr>
          <a:lstStyle/>
          <a:p>
            <a:endParaRPr lang="zh-CN" altLang="en-US" dirty="0"/>
          </a:p>
        </p:txBody>
      </p:sp>
      <p:sp>
        <p:nvSpPr>
          <p:cNvPr id="8" name="内容占位符 2"/>
          <p:cNvSpPr>
            <a:spLocks noGrp="1"/>
          </p:cNvSpPr>
          <p:nvPr>
            <p:ph idx="1"/>
          </p:nvPr>
        </p:nvSpPr>
        <p:spPr>
          <a:xfrm>
            <a:off x="107504" y="845073"/>
            <a:ext cx="8784976" cy="3940924"/>
          </a:xfrm>
        </p:spPr>
        <p:txBody>
          <a:bodyPr>
            <a:normAutofit/>
          </a:bodyPr>
          <a:lstStyle/>
          <a:p>
            <a:r>
              <a:rPr lang="en-US" altLang="zh-CN" sz="1875" dirty="0"/>
              <a:t>SQL</a:t>
            </a:r>
            <a:r>
              <a:rPr lang="zh-CN" altLang="en-US" sz="1875" dirty="0"/>
              <a:t> </a:t>
            </a:r>
            <a:r>
              <a:rPr lang="en-US" altLang="zh-CN" sz="1875" dirty="0"/>
              <a:t>Script </a:t>
            </a:r>
            <a:endParaRPr lang="en-US" altLang="zh-CN" sz="1875" dirty="0"/>
          </a:p>
          <a:p>
            <a:pPr marL="300355" lvl="1" indent="0">
              <a:buNone/>
            </a:pPr>
            <a:r>
              <a:rPr lang="en-US" altLang="zh-CN" sz="1200" dirty="0">
                <a:solidFill>
                  <a:srgbClr val="569CD6"/>
                </a:solidFill>
                <a:latin typeface="微软雅黑" panose="020B0503020204020204" pitchFamily="34" charset="-122"/>
                <a:ea typeface="微软雅黑" panose="020B0503020204020204" pitchFamily="34" charset="-122"/>
              </a:rPr>
              <a:t>DROP</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TABLE</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IF</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EXISTS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`bank`</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D4D4D4"/>
              </a:solidFill>
              <a:latin typeface="微软雅黑" panose="020B0503020204020204" pitchFamily="34" charset="-122"/>
              <a:ea typeface="微软雅黑" panose="020B0503020204020204" pitchFamily="34" charset="-122"/>
            </a:endParaRPr>
          </a:p>
          <a:p>
            <a:pPr marL="300355" lvl="1" indent="0">
              <a:buNone/>
            </a:pPr>
            <a:r>
              <a:rPr lang="en-US" altLang="zh-CN" sz="1200" dirty="0">
                <a:solidFill>
                  <a:srgbClr val="569CD6"/>
                </a:solidFill>
                <a:latin typeface="微软雅黑" panose="020B0503020204020204" pitchFamily="34" charset="-122"/>
                <a:ea typeface="微软雅黑" panose="020B0503020204020204" pitchFamily="34" charset="-122"/>
              </a:rPr>
              <a:t>CREATE</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TABLE</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`bank`</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D4D4D4"/>
              </a:solidFill>
              <a:latin typeface="微软雅黑" panose="020B0503020204020204" pitchFamily="34" charset="-122"/>
              <a:ea typeface="微软雅黑" panose="020B0503020204020204" pitchFamily="34" charset="-122"/>
            </a:endParaRPr>
          </a:p>
          <a:p>
            <a:pPr marL="300355" lvl="1" indent="0">
              <a:buNone/>
            </a:pPr>
            <a:r>
              <a:rPr lang="en-US" altLang="zh-CN" sz="1200" dirty="0">
                <a:solidFill>
                  <a:srgbClr val="CE9178"/>
                </a:solidFill>
                <a:latin typeface="微软雅黑" panose="020B0503020204020204" pitchFamily="34" charset="-122"/>
                <a:ea typeface="微软雅黑" panose="020B0503020204020204" pitchFamily="34" charset="-122"/>
              </a:rPr>
              <a:t>`account`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varchar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45</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NOT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NULL</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D4D4D4"/>
              </a:solidFill>
              <a:latin typeface="微软雅黑" panose="020B0503020204020204" pitchFamily="34" charset="-122"/>
              <a:ea typeface="微软雅黑" panose="020B0503020204020204" pitchFamily="34" charset="-122"/>
            </a:endParaRPr>
          </a:p>
          <a:p>
            <a:pPr marL="300355" lvl="1" indent="0">
              <a:buNone/>
            </a:pPr>
            <a:r>
              <a:rPr lang="en-US" altLang="zh-CN" sz="1200" dirty="0">
                <a:solidFill>
                  <a:srgbClr val="CE9178"/>
                </a:solidFill>
                <a:latin typeface="微软雅黑" panose="020B0503020204020204" pitchFamily="34" charset="-122"/>
                <a:ea typeface="微软雅黑" panose="020B0503020204020204" pitchFamily="34" charset="-122"/>
              </a:rPr>
              <a:t>`balance`</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int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DEFAULT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NULL</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D4D4D4"/>
              </a:solidFill>
              <a:latin typeface="微软雅黑" panose="020B0503020204020204" pitchFamily="34" charset="-122"/>
              <a:ea typeface="微软雅黑" panose="020B0503020204020204" pitchFamily="34" charset="-122"/>
            </a:endParaRPr>
          </a:p>
          <a:p>
            <a:pPr marL="300355" lvl="1" indent="0">
              <a:buNone/>
            </a:pPr>
            <a:r>
              <a:rPr lang="en-US" altLang="zh-CN" sz="1200" dirty="0">
                <a:solidFill>
                  <a:srgbClr val="569CD6"/>
                </a:solidFill>
                <a:latin typeface="微软雅黑" panose="020B0503020204020204" pitchFamily="34" charset="-122"/>
                <a:ea typeface="微软雅黑" panose="020B0503020204020204" pitchFamily="34" charset="-122"/>
              </a:rPr>
              <a:t>PRIMARY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KEY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`account`</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D4D4D4"/>
              </a:solidFill>
              <a:latin typeface="微软雅黑" panose="020B0503020204020204" pitchFamily="34" charset="-122"/>
              <a:ea typeface="微软雅黑" panose="020B0503020204020204" pitchFamily="34" charset="-122"/>
            </a:endParaRPr>
          </a:p>
          <a:p>
            <a:pPr marL="300355" lvl="1" indent="0">
              <a:buNone/>
            </a:pPr>
            <a:r>
              <a:rPr lang="en-US" altLang="zh-CN" sz="1200" dirty="0">
                <a:solidFill>
                  <a:srgbClr val="D4D4D4"/>
                </a:solidFill>
                <a:latin typeface="微软雅黑" panose="020B0503020204020204" pitchFamily="34" charset="-122"/>
                <a:ea typeface="微软雅黑" panose="020B0503020204020204" pitchFamily="34" charset="-122"/>
              </a:rPr>
              <a:t>) ENGINE=</a:t>
            </a:r>
            <a:r>
              <a:rPr lang="en-US" altLang="zh-CN" sz="1200" dirty="0" err="1">
                <a:solidFill>
                  <a:srgbClr val="D4D4D4"/>
                </a:solidFill>
                <a:latin typeface="微软雅黑" panose="020B0503020204020204" pitchFamily="34" charset="-122"/>
                <a:ea typeface="微软雅黑" panose="020B0503020204020204" pitchFamily="34" charset="-122"/>
              </a:rPr>
              <a:t>InnoDB</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DEFAULT</a:t>
            </a:r>
            <a:r>
              <a:rPr lang="en-US" altLang="zh-CN" sz="1200" dirty="0">
                <a:solidFill>
                  <a:srgbClr val="D4D4D4"/>
                </a:solidFill>
                <a:latin typeface="微软雅黑" panose="020B0503020204020204" pitchFamily="34" charset="-122"/>
                <a:ea typeface="微软雅黑" panose="020B0503020204020204" pitchFamily="34" charset="-122"/>
              </a:rPr>
              <a:t> CHARSET=utf8mb4 </a:t>
            </a:r>
            <a:r>
              <a:rPr lang="en-US" altLang="zh-CN" sz="1200" dirty="0">
                <a:solidFill>
                  <a:srgbClr val="569CD6"/>
                </a:solidFill>
                <a:latin typeface="微软雅黑" panose="020B0503020204020204" pitchFamily="34" charset="-122"/>
                <a:ea typeface="微软雅黑" panose="020B0503020204020204" pitchFamily="34" charset="-122"/>
              </a:rPr>
              <a:t>COLLATE</a:t>
            </a:r>
            <a:r>
              <a:rPr lang="en-US" altLang="zh-CN" sz="1200" dirty="0">
                <a:solidFill>
                  <a:srgbClr val="D4D4D4"/>
                </a:solidFill>
                <a:latin typeface="微软雅黑" panose="020B0503020204020204" pitchFamily="34" charset="-122"/>
                <a:ea typeface="微软雅黑" panose="020B0503020204020204" pitchFamily="34" charset="-122"/>
              </a:rPr>
              <a:t>=utf8mb4_0900_ai_ci;</a:t>
            </a:r>
            <a:endParaRPr lang="en-US" altLang="zh-CN" sz="1200" dirty="0">
              <a:solidFill>
                <a:srgbClr val="D4D4D4"/>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br>
              <a:rPr lang="en-US" altLang="zh-CN" b="1" i="1" dirty="0">
                <a:solidFill>
                  <a:schemeClr val="tx2"/>
                </a:solidFill>
                <a:latin typeface="+mn-lt"/>
                <a:cs typeface="Times New Roman" panose="02020603050405020304" pitchFamily="18" charset="0"/>
              </a:rPr>
            </a:br>
            <a:endParaRPr lang="en-US" altLang="zh-CN" b="1" i="1" dirty="0">
              <a:solidFill>
                <a:schemeClr val="tx2"/>
              </a:solidFill>
              <a:latin typeface="+mn-lt"/>
              <a:cs typeface="Times New Roman" panose="02020603050405020304" pitchFamily="18" charset="0"/>
            </a:endParaRPr>
          </a:p>
          <a:p>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13" name="文本框 12"/>
          <p:cNvSpPr txBox="1"/>
          <p:nvPr/>
        </p:nvSpPr>
        <p:spPr>
          <a:xfrm>
            <a:off x="3340894" y="-225355"/>
            <a:ext cx="6681786" cy="369332"/>
          </a:xfrm>
          <a:prstGeom prst="rect">
            <a:avLst/>
          </a:prstGeom>
          <a:noFill/>
        </p:spPr>
        <p:txBody>
          <a:bodyPr wrap="square">
            <a:spAutoFit/>
          </a:bodyPr>
          <a:lstStyle/>
          <a:p>
            <a:endParaRPr lang="zh-CN" altLang="en-US" dirty="0"/>
          </a:p>
        </p:txBody>
      </p:sp>
      <p:graphicFrame>
        <p:nvGraphicFramePr>
          <p:cNvPr id="14" name="表格 13"/>
          <p:cNvGraphicFramePr>
            <a:graphicFrameLocks noGrp="1"/>
          </p:cNvGraphicFramePr>
          <p:nvPr>
            <p:custDataLst>
              <p:tags r:id="rId1"/>
            </p:custDataLst>
          </p:nvPr>
        </p:nvGraphicFramePr>
        <p:xfrm>
          <a:off x="215516" y="850585"/>
          <a:ext cx="8712968" cy="3777454"/>
        </p:xfrm>
        <a:graphic>
          <a:graphicData uri="http://schemas.openxmlformats.org/drawingml/2006/table">
            <a:tbl>
              <a:tblPr/>
              <a:tblGrid>
                <a:gridCol w="311177"/>
                <a:gridCol w="2137095"/>
                <a:gridCol w="1519240"/>
                <a:gridCol w="1577104"/>
                <a:gridCol w="3168352"/>
              </a:tblGrid>
              <a:tr h="329191">
                <a:tc>
                  <a:txBody>
                    <a:bodyPr/>
                    <a:lstStyle/>
                    <a:p>
                      <a:br>
                        <a:rPr lang="zh-CN" altLang="en-US" sz="1200">
                          <a:effectLst/>
                          <a:latin typeface="+mn-lt"/>
                          <a:ea typeface="等线" panose="02010600030101010101" pitchFamily="2" charset="-122"/>
                        </a:rPr>
                      </a:b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transfer</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withdraw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等线" panose="02010600030101010101" pitchFamily="2" charset="-122"/>
                        </a:rPr>
                        <a:t>deposit</a:t>
                      </a:r>
                      <a:endParaRPr 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等线" panose="02010600030101010101" pitchFamily="2" charset="-122"/>
                        </a:rPr>
                        <a:t>result</a:t>
                      </a:r>
                      <a:endParaRPr 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1</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等线" panose="02010600030101010101" pitchFamily="2" charset="-122"/>
                        </a:rPr>
                        <a:t>Tom - 80; Jerry + 80</a:t>
                      </a:r>
                      <a:endParaRPr 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2</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result = 10 / 0</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事务</a:t>
                      </a:r>
                      <a:r>
                        <a:rPr lang="en-US" altLang="zh-CN" sz="1200">
                          <a:effectLst/>
                          <a:latin typeface="+mn-lt"/>
                          <a:ea typeface="等线" panose="02010600030101010101" pitchFamily="2" charset="-122"/>
                        </a:rPr>
                        <a:t>1</a:t>
                      </a:r>
                      <a:r>
                        <a:rPr lang="zh-CN" altLang="en-US" sz="1200">
                          <a:effectLst/>
                          <a:latin typeface="+mn-lt"/>
                          <a:ea typeface="等线" panose="02010600030101010101" pitchFamily="2" charset="-122"/>
                        </a:rPr>
                        <a:t>抛出异常，整个事务回滚</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3</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result = 10 / 0</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事务</a:t>
                      </a:r>
                      <a:r>
                        <a:rPr lang="en-US" altLang="zh-CN" sz="1200">
                          <a:effectLst/>
                          <a:latin typeface="+mn-lt"/>
                          <a:ea typeface="等线" panose="02010600030101010101" pitchFamily="2" charset="-122"/>
                        </a:rPr>
                        <a:t>1</a:t>
                      </a:r>
                      <a:r>
                        <a:rPr lang="zh-CN" altLang="en-US" sz="1200">
                          <a:effectLst/>
                          <a:latin typeface="+mn-lt"/>
                          <a:ea typeface="等线" panose="02010600030101010101" pitchFamily="2" charset="-122"/>
                        </a:rPr>
                        <a:t>抛出异常，整个事务回滚</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4</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等线" panose="02010600030101010101" pitchFamily="2" charset="-122"/>
                        </a:rPr>
                        <a:t>result = 10 / 0</a:t>
                      </a:r>
                      <a:endParaRPr 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事务</a:t>
                      </a:r>
                      <a:r>
                        <a:rPr lang="en-US" altLang="zh-CN" sz="1200">
                          <a:effectLst/>
                          <a:latin typeface="+mn-lt"/>
                          <a:ea typeface="等线" panose="02010600030101010101" pitchFamily="2" charset="-122"/>
                        </a:rPr>
                        <a:t>1</a:t>
                      </a:r>
                      <a:r>
                        <a:rPr lang="zh-CN" altLang="en-US" sz="1200">
                          <a:effectLst/>
                          <a:latin typeface="+mn-lt"/>
                          <a:ea typeface="等线" panose="02010600030101010101" pitchFamily="2" charset="-122"/>
                        </a:rPr>
                        <a:t>抛出异常，整个事务回滚</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5</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 </a:t>
                      </a:r>
                      <a:r>
                        <a:rPr lang="en-US" altLang="zh-CN" sz="1200" b="1" i="1" dirty="0">
                          <a:solidFill>
                            <a:srgbClr val="660E7A"/>
                          </a:solidFill>
                          <a:latin typeface="+mn-lt"/>
                          <a:ea typeface="等线" panose="02010600030101010101" pitchFamily="2" charset="-122"/>
                        </a:rPr>
                        <a:t>REQUIRES_NEW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6</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result = 10 / 0</a:t>
                      </a:r>
                      <a:r>
                        <a:rPr lang="zh-CN" altLang="en-US" sz="1200" dirty="0">
                          <a:effectLst/>
                          <a:latin typeface="+mn-lt"/>
                          <a:ea typeface="等线" panose="02010600030101010101" pitchFamily="2" charset="-122"/>
                        </a:rPr>
                        <a:t>，在</a:t>
                      </a:r>
                      <a:r>
                        <a:rPr lang="en-US" sz="1200" dirty="0">
                          <a:effectLst/>
                          <a:latin typeface="+mn-lt"/>
                          <a:ea typeface="等线" panose="02010600030101010101" pitchFamily="2" charset="-122"/>
                        </a:rPr>
                        <a:t>deposit</a:t>
                      </a:r>
                      <a:r>
                        <a:rPr lang="zh-CN" altLang="en-US" sz="1200" dirty="0">
                          <a:effectLst/>
                          <a:latin typeface="+mn-lt"/>
                          <a:ea typeface="等线" panose="02010600030101010101" pitchFamily="2" charset="-122"/>
                        </a:rPr>
                        <a:t>之前</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 </a:t>
                      </a:r>
                      <a:r>
                        <a:rPr lang="en-US" altLang="zh-CN" sz="1200" b="1" i="1" dirty="0">
                          <a:solidFill>
                            <a:srgbClr val="660E7A"/>
                          </a:solidFill>
                          <a:latin typeface="+mn-lt"/>
                          <a:ea typeface="等线" panose="02010600030101010101" pitchFamily="2" charset="-122"/>
                        </a:rPr>
                        <a:t>REQUIRES_NEW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事务</a:t>
                      </a:r>
                      <a:r>
                        <a:rPr lang="en-US" altLang="zh-CN" sz="1200" dirty="0">
                          <a:effectLst/>
                          <a:latin typeface="+mn-lt"/>
                          <a:ea typeface="等线" panose="02010600030101010101" pitchFamily="2" charset="-122"/>
                        </a:rPr>
                        <a:t>1</a:t>
                      </a:r>
                      <a:r>
                        <a:rPr lang="zh-CN" altLang="en-US" sz="1200" dirty="0">
                          <a:effectLst/>
                          <a:latin typeface="+mn-lt"/>
                          <a:ea typeface="等线" panose="02010600030101010101" pitchFamily="2" charset="-122"/>
                        </a:rPr>
                        <a:t>抛出异常，整个事务回滚</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7</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result = 10 / 0</a:t>
                      </a:r>
                      <a:r>
                        <a:rPr lang="zh-CN" altLang="en-US" sz="1200" dirty="0">
                          <a:effectLst/>
                          <a:latin typeface="+mn-lt"/>
                          <a:ea typeface="等线" panose="02010600030101010101" pitchFamily="2" charset="-122"/>
                        </a:rPr>
                        <a:t>，在</a:t>
                      </a:r>
                      <a:r>
                        <a:rPr lang="en-US" sz="1200" dirty="0">
                          <a:effectLst/>
                          <a:latin typeface="+mn-lt"/>
                          <a:ea typeface="等线" panose="02010600030101010101" pitchFamily="2" charset="-122"/>
                        </a:rPr>
                        <a:t>deposit</a:t>
                      </a:r>
                      <a:r>
                        <a:rPr lang="zh-CN" altLang="en-US" sz="1200" dirty="0">
                          <a:effectLst/>
                          <a:latin typeface="+mn-lt"/>
                          <a:ea typeface="等线" panose="02010600030101010101" pitchFamily="2" charset="-122"/>
                        </a:rPr>
                        <a:t>之后</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 </a:t>
                      </a:r>
                      <a:r>
                        <a:rPr lang="en-US" altLang="zh-CN" sz="1200" b="1" i="1" dirty="0">
                          <a:solidFill>
                            <a:srgbClr val="660E7A"/>
                          </a:solidFill>
                          <a:latin typeface="+mn-lt"/>
                          <a:ea typeface="等线" panose="02010600030101010101" pitchFamily="2" charset="-122"/>
                        </a:rPr>
                        <a:t>REQUIRES_NEW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deposit</a:t>
                      </a:r>
                      <a:r>
                        <a:rPr lang="zh-CN" altLang="en-US" sz="1200" dirty="0">
                          <a:effectLst/>
                          <a:latin typeface="+mn-lt"/>
                          <a:ea typeface="等线" panose="02010600030101010101" pitchFamily="2" charset="-122"/>
                        </a:rPr>
                        <a:t>成功，事务</a:t>
                      </a:r>
                      <a:r>
                        <a:rPr lang="en-US" altLang="zh-CN" sz="1200" dirty="0">
                          <a:effectLst/>
                          <a:latin typeface="+mn-lt"/>
                          <a:ea typeface="等线" panose="02010600030101010101" pitchFamily="2" charset="-122"/>
                        </a:rPr>
                        <a:t>1</a:t>
                      </a:r>
                      <a:r>
                        <a:rPr lang="zh-CN" altLang="en-US" sz="1200" dirty="0">
                          <a:effectLst/>
                          <a:latin typeface="+mn-lt"/>
                          <a:ea typeface="等线" panose="02010600030101010101" pitchFamily="2" charset="-122"/>
                        </a:rPr>
                        <a:t>抛出异常，</a:t>
                      </a:r>
                      <a:r>
                        <a:rPr lang="en-US" sz="1200" dirty="0">
                          <a:effectLst/>
                          <a:latin typeface="+mn-lt"/>
                          <a:ea typeface="等线" panose="02010600030101010101" pitchFamily="2" charset="-122"/>
                        </a:rPr>
                        <a:t>withdraw</a:t>
                      </a:r>
                      <a:r>
                        <a:rPr lang="zh-CN" altLang="en-US" sz="1200" dirty="0">
                          <a:effectLst/>
                          <a:latin typeface="+mn-lt"/>
                          <a:ea typeface="等线" panose="02010600030101010101" pitchFamily="2" charset="-122"/>
                        </a:rPr>
                        <a:t>和</a:t>
                      </a:r>
                      <a:r>
                        <a:rPr lang="en-US" sz="1200" dirty="0">
                          <a:effectLst/>
                          <a:latin typeface="+mn-lt"/>
                          <a:ea typeface="等线" panose="02010600030101010101" pitchFamily="2" charset="-122"/>
                        </a:rPr>
                        <a:t>transfer</a:t>
                      </a:r>
                      <a:r>
                        <a:rPr lang="zh-CN" altLang="en-US" sz="1200" dirty="0">
                          <a:effectLst/>
                          <a:latin typeface="+mn-lt"/>
                          <a:ea typeface="等线" panose="02010600030101010101" pitchFamily="2" charset="-122"/>
                        </a:rPr>
                        <a:t>事务回滚</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60000">
                <a:tc>
                  <a:txBody>
                    <a:bodyPr/>
                    <a:lstStyle/>
                    <a:p>
                      <a:r>
                        <a:rPr lang="en-US" altLang="zh-CN" sz="1200">
                          <a:effectLst/>
                          <a:latin typeface="+mn-lt"/>
                          <a:ea typeface="等线" panose="02010600030101010101" pitchFamily="2" charset="-122"/>
                        </a:rPr>
                        <a:t>8</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等线" panose="02010600030101010101" pitchFamily="2" charset="-122"/>
                        </a:rPr>
                        <a:t>result = 10 / 0</a:t>
                      </a:r>
                      <a:endParaRPr 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正常 </a:t>
                      </a:r>
                      <a:r>
                        <a:rPr lang="en-US" altLang="zh-CN" sz="1200" b="1" i="1" dirty="0">
                          <a:solidFill>
                            <a:srgbClr val="660E7A"/>
                          </a:solidFill>
                          <a:latin typeface="+mn-lt"/>
                          <a:ea typeface="等线" panose="02010600030101010101" pitchFamily="2" charset="-122"/>
                        </a:rPr>
                        <a:t>REQUIRES_NEW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等线" panose="02010600030101010101" pitchFamily="2" charset="-122"/>
                        </a:rPr>
                        <a:t>事务</a:t>
                      </a:r>
                      <a:r>
                        <a:rPr lang="en-US" altLang="zh-CN" sz="1200" dirty="0">
                          <a:effectLst/>
                          <a:latin typeface="+mn-lt"/>
                          <a:ea typeface="等线" panose="02010600030101010101" pitchFamily="2" charset="-122"/>
                        </a:rPr>
                        <a:t>1</a:t>
                      </a:r>
                      <a:r>
                        <a:rPr lang="zh-CN" altLang="en-US" sz="1200" dirty="0">
                          <a:effectLst/>
                          <a:latin typeface="+mn-lt"/>
                          <a:ea typeface="等线" panose="02010600030101010101" pitchFamily="2" charset="-122"/>
                        </a:rPr>
                        <a:t>抛出异常，且未生成事务</a:t>
                      </a:r>
                      <a:r>
                        <a:rPr lang="en-US" altLang="zh-CN" sz="1200" dirty="0">
                          <a:effectLst/>
                          <a:latin typeface="+mn-lt"/>
                          <a:ea typeface="等线" panose="02010600030101010101" pitchFamily="2" charset="-122"/>
                        </a:rPr>
                        <a:t>2</a:t>
                      </a:r>
                      <a:r>
                        <a:rPr lang="zh-CN" altLang="en-US" sz="1200" dirty="0">
                          <a:effectLst/>
                          <a:latin typeface="+mn-lt"/>
                          <a:ea typeface="等线" panose="02010600030101010101" pitchFamily="2" charset="-122"/>
                        </a:rPr>
                        <a:t>，整个事务回滚</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50000">
                <a:tc>
                  <a:txBody>
                    <a:bodyPr/>
                    <a:lstStyle/>
                    <a:p>
                      <a:r>
                        <a:rPr lang="en-US" altLang="zh-CN" sz="1200">
                          <a:effectLst/>
                          <a:latin typeface="+mn-lt"/>
                          <a:ea typeface="等线" panose="02010600030101010101" pitchFamily="2" charset="-122"/>
                        </a:rPr>
                        <a:t>9</a:t>
                      </a:r>
                      <a:endParaRPr lang="en-US" altLang="zh-CN"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等线" panose="02010600030101010101" pitchFamily="2" charset="-122"/>
                        </a:rPr>
                        <a:t>正常</a:t>
                      </a:r>
                      <a:endParaRPr lang="zh-CN" altLang="en-US" sz="120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result = 10 / 0</a:t>
                      </a:r>
                      <a:endParaRPr lang="en-US" sz="1200" dirty="0">
                        <a:effectLst/>
                        <a:latin typeface="+mn-lt"/>
                        <a:ea typeface="等线" panose="02010600030101010101" pitchFamily="2" charset="-122"/>
                      </a:endParaRPr>
                    </a:p>
                    <a:p>
                      <a:r>
                        <a:rPr lang="en-US" altLang="zh-CN" sz="1200" b="1" i="1" dirty="0">
                          <a:solidFill>
                            <a:srgbClr val="660E7A"/>
                          </a:solidFill>
                          <a:latin typeface="+mn-lt"/>
                          <a:ea typeface="等线" panose="02010600030101010101" pitchFamily="2" charset="-122"/>
                        </a:rPr>
                        <a:t>REQUIRES_NEW</a:t>
                      </a:r>
                      <a:endParaRPr 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等线" panose="02010600030101010101" pitchFamily="2" charset="-122"/>
                        </a:rPr>
                        <a:t>withdraw</a:t>
                      </a:r>
                      <a:r>
                        <a:rPr lang="zh-CN" altLang="en-US" sz="1200" dirty="0">
                          <a:effectLst/>
                          <a:latin typeface="+mn-lt"/>
                          <a:ea typeface="等线" panose="02010600030101010101" pitchFamily="2" charset="-122"/>
                        </a:rPr>
                        <a:t>和</a:t>
                      </a:r>
                      <a:r>
                        <a:rPr lang="en-US" sz="1200" dirty="0">
                          <a:effectLst/>
                          <a:latin typeface="+mn-lt"/>
                          <a:ea typeface="等线" panose="02010600030101010101" pitchFamily="2" charset="-122"/>
                        </a:rPr>
                        <a:t>transfer</a:t>
                      </a:r>
                      <a:r>
                        <a:rPr lang="zh-CN" altLang="en-US" sz="1200" dirty="0">
                          <a:effectLst/>
                          <a:latin typeface="+mn-lt"/>
                          <a:ea typeface="等线" panose="02010600030101010101" pitchFamily="2" charset="-122"/>
                        </a:rPr>
                        <a:t>成功，事务</a:t>
                      </a:r>
                      <a:r>
                        <a:rPr lang="en-US" altLang="zh-CN" sz="1200" dirty="0">
                          <a:effectLst/>
                          <a:latin typeface="+mn-lt"/>
                          <a:ea typeface="等线" panose="02010600030101010101" pitchFamily="2" charset="-122"/>
                        </a:rPr>
                        <a:t>2</a:t>
                      </a:r>
                      <a:r>
                        <a:rPr lang="zh-CN" altLang="en-US" sz="1200" dirty="0">
                          <a:effectLst/>
                          <a:latin typeface="+mn-lt"/>
                          <a:ea typeface="等线" panose="02010600030101010101" pitchFamily="2" charset="-122"/>
                        </a:rPr>
                        <a:t>生成了并且抛出异常</a:t>
                      </a:r>
                      <a:r>
                        <a:rPr lang="en-US" altLang="zh-CN" sz="1200" dirty="0">
                          <a:effectLst/>
                          <a:latin typeface="+mn-lt"/>
                          <a:ea typeface="等线" panose="02010600030101010101" pitchFamily="2" charset="-122"/>
                        </a:rPr>
                        <a:t>(</a:t>
                      </a:r>
                      <a:r>
                        <a:rPr lang="zh-CN" altLang="en-US" sz="1200" dirty="0">
                          <a:effectLst/>
                          <a:latin typeface="+mn-lt"/>
                          <a:ea typeface="等线" panose="02010600030101010101" pitchFamily="2" charset="-122"/>
                        </a:rPr>
                        <a:t>被</a:t>
                      </a:r>
                      <a:r>
                        <a:rPr lang="en-US" altLang="zh-CN" sz="1200" dirty="0">
                          <a:effectLst/>
                          <a:latin typeface="+mn-lt"/>
                          <a:ea typeface="等线" panose="02010600030101010101" pitchFamily="2" charset="-122"/>
                        </a:rPr>
                        <a:t>catch</a:t>
                      </a:r>
                      <a:r>
                        <a:rPr lang="zh-CN" altLang="en-US" sz="1200" dirty="0">
                          <a:effectLst/>
                          <a:latin typeface="+mn-lt"/>
                          <a:ea typeface="等线" panose="02010600030101010101" pitchFamily="2" charset="-122"/>
                        </a:rPr>
                        <a:t>了</a:t>
                      </a:r>
                      <a:r>
                        <a:rPr lang="en-US" altLang="zh-CN" sz="1200" dirty="0">
                          <a:effectLst/>
                          <a:latin typeface="+mn-lt"/>
                          <a:ea typeface="等线" panose="02010600030101010101" pitchFamily="2" charset="-122"/>
                        </a:rPr>
                        <a:t>)</a:t>
                      </a:r>
                      <a:r>
                        <a:rPr lang="zh-CN" altLang="en-US" sz="1200" dirty="0">
                          <a:effectLst/>
                          <a:latin typeface="+mn-lt"/>
                          <a:ea typeface="等线" panose="02010600030101010101" pitchFamily="2" charset="-122"/>
                        </a:rPr>
                        <a:t>，</a:t>
                      </a:r>
                      <a:r>
                        <a:rPr lang="en-US" sz="1200" dirty="0">
                          <a:effectLst/>
                          <a:latin typeface="+mn-lt"/>
                          <a:ea typeface="等线" panose="02010600030101010101" pitchFamily="2" charset="-122"/>
                        </a:rPr>
                        <a:t>deposit</a:t>
                      </a:r>
                      <a:r>
                        <a:rPr lang="zh-CN" altLang="en-US" sz="1200" dirty="0">
                          <a:effectLst/>
                          <a:latin typeface="+mn-lt"/>
                          <a:ea typeface="等线" panose="02010600030101010101" pitchFamily="2" charset="-122"/>
                        </a:rPr>
                        <a:t>事务回滚</a:t>
                      </a:r>
                      <a:endParaRPr lang="zh-CN" altLang="en-US" sz="1200" dirty="0">
                        <a:effectLst/>
                        <a:latin typeface="+mn-lt"/>
                        <a:ea typeface="等线"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Managing Transactions</a:t>
            </a:r>
            <a:r>
              <a:rPr lang="en-US" altLang="en-US" dirty="0"/>
              <a:t> </a:t>
            </a:r>
            <a:r>
              <a:rPr lang="en-US" altLang="en-US" dirty="0"/>
              <a:t>in</a:t>
            </a:r>
            <a:r>
              <a:rPr lang="en-US" altLang="en-US" dirty="0"/>
              <a:t> </a:t>
            </a:r>
            <a:r>
              <a:rPr lang="en-US" altLang="en-US" dirty="0"/>
              <a:t>Spring</a:t>
            </a:r>
            <a:r>
              <a:rPr lang="en-US" altLang="zh-CN" dirty="0"/>
              <a:t> </a:t>
            </a:r>
            <a:endParaRPr kumimoji="1" lang="zh-CN" altLang="en-US" dirty="0"/>
          </a:p>
        </p:txBody>
      </p:sp>
      <p:sp>
        <p:nvSpPr>
          <p:cNvPr id="3" name="内容占位符 2"/>
          <p:cNvSpPr>
            <a:spLocks noGrp="1"/>
          </p:cNvSpPr>
          <p:nvPr>
            <p:ph idx="1"/>
          </p:nvPr>
        </p:nvSpPr>
        <p:spPr/>
        <p:txBody>
          <a:bodyPr/>
          <a:lstStyle/>
          <a:p>
            <a:r>
              <a:rPr kumimoji="1" lang="en-US" altLang="zh-CN" dirty="0"/>
              <a:t>@</a:t>
            </a:r>
            <a:r>
              <a:rPr kumimoji="1" lang="en-US" altLang="en-US" dirty="0"/>
              <a:t>Transactional</a:t>
            </a:r>
            <a:r>
              <a:rPr kumimoji="1" lang="en-US" altLang="en-US" dirty="0"/>
              <a:t> </a:t>
            </a:r>
            <a:r>
              <a:rPr kumimoji="1" lang="en-US" altLang="en-US" dirty="0"/>
              <a:t>isolation</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1143000" y="1494812"/>
            <a:ext cx="6858000" cy="21538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Isolation and Database Locking</a:t>
            </a:r>
            <a:endParaRPr lang="zh-CN" altLang="en-US" dirty="0">
              <a:effectLst/>
            </a:endParaRPr>
          </a:p>
        </p:txBody>
      </p:sp>
      <p:sp>
        <p:nvSpPr>
          <p:cNvPr id="3" name="内容占位符 2"/>
          <p:cNvSpPr>
            <a:spLocks noGrp="1"/>
          </p:cNvSpPr>
          <p:nvPr>
            <p:ph idx="1"/>
          </p:nvPr>
        </p:nvSpPr>
        <p:spPr/>
        <p:txBody>
          <a:bodyPr>
            <a:normAutofit fontScale="92500" lnSpcReduction="10000"/>
          </a:bodyPr>
          <a:lstStyle/>
          <a:p>
            <a:r>
              <a:rPr lang="en-US" altLang="zh-CN" sz="1875" dirty="0"/>
              <a:t>Let's think about two separate client applications accessing the same data specifically. </a:t>
            </a:r>
            <a:endParaRPr lang="en-US" altLang="zh-CN" sz="1875" dirty="0"/>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public List </a:t>
            </a:r>
            <a:r>
              <a:rPr lang="en-US" altLang="zh-CN" sz="1500" dirty="0" err="1">
                <a:solidFill>
                  <a:schemeClr val="tx2"/>
                </a:solidFill>
                <a:latin typeface="Consolas" panose="020B0609020204030204" pitchFamily="49" charset="0"/>
                <a:cs typeface="Consolas" panose="020B0609020204030204" pitchFamily="49" charset="0"/>
              </a:rPr>
              <a:t>listAvailableCabins</a:t>
            </a:r>
            <a:r>
              <a:rPr lang="en-US" altLang="zh-CN" sz="1500" dirty="0">
                <a:solidFill>
                  <a:schemeClr val="tx2"/>
                </a:solidFill>
                <a:latin typeface="Consolas" panose="020B0609020204030204" pitchFamily="49" charset="0"/>
                <a:cs typeface="Consolas" panose="020B0609020204030204" pitchFamily="49" charset="0"/>
              </a:rPr>
              <a:t>(</a:t>
            </a:r>
            <a:r>
              <a:rPr lang="en-US" altLang="zh-CN" sz="1500" dirty="0" err="1">
                <a:solidFill>
                  <a:schemeClr val="tx2"/>
                </a:solidFill>
                <a:latin typeface="Consolas" panose="020B0609020204030204" pitchFamily="49" charset="0"/>
                <a:cs typeface="Consolas" panose="020B0609020204030204" pitchFamily="49" charset="0"/>
              </a:rPr>
              <a:t>int</a:t>
            </a: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bedCount</a:t>
            </a:r>
            <a:r>
              <a:rPr lang="en-US" altLang="zh-CN" sz="1500" dirty="0">
                <a:solidFill>
                  <a:schemeClr val="tx2"/>
                </a:solidFill>
                <a:latin typeface="Consolas" panose="020B0609020204030204" pitchFamily="49" charset="0"/>
                <a:cs typeface="Consolas" panose="020B0609020204030204" pitchFamily="49" charset="0"/>
              </a:rPr>
              <a:t>) {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Query </a:t>
            </a:r>
            <a:r>
              <a:rPr lang="en-US" altLang="zh-CN" sz="1500" dirty="0" err="1">
                <a:solidFill>
                  <a:schemeClr val="tx2"/>
                </a:solidFill>
                <a:latin typeface="Consolas" panose="020B0609020204030204" pitchFamily="49" charset="0"/>
                <a:cs typeface="Consolas" panose="020B0609020204030204" pitchFamily="49" charset="0"/>
              </a:rPr>
              <a:t>query</a:t>
            </a:r>
            <a:r>
              <a:rPr lang="en-US" altLang="zh-CN" sz="1500" dirty="0">
                <a:solidFill>
                  <a:schemeClr val="tx2"/>
                </a:solidFill>
                <a:latin typeface="Consolas" panose="020B0609020204030204" pitchFamily="49" charset="0"/>
                <a:cs typeface="Consolas" panose="020B0609020204030204" pitchFamily="49" charset="0"/>
              </a:rPr>
              <a:t> = </a:t>
            </a:r>
            <a:r>
              <a:rPr lang="en-US" altLang="zh-CN" sz="1500" dirty="0" err="1">
                <a:solidFill>
                  <a:schemeClr val="tx2"/>
                </a:solidFill>
                <a:latin typeface="Consolas" panose="020B0609020204030204" pitchFamily="49" charset="0"/>
                <a:cs typeface="Consolas" panose="020B0609020204030204" pitchFamily="49" charset="0"/>
              </a:rPr>
              <a:t>entityManager.createQuery</a:t>
            </a:r>
            <a:r>
              <a:rPr lang="en-US" altLang="zh-CN" sz="1500" dirty="0">
                <a:solidFill>
                  <a:schemeClr val="tx2"/>
                </a:solidFill>
                <a:latin typeface="Consolas" panose="020B0609020204030204" pitchFamily="49" charset="0"/>
                <a:cs typeface="Consolas" panose="020B0609020204030204" pitchFamily="49" charset="0"/>
              </a:rPr>
              <a:t>(</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"SELECT name FROM Cabin c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WHERE </a:t>
            </a:r>
            <a:r>
              <a:rPr lang="en-US" altLang="zh-CN" sz="1500" dirty="0" err="1">
                <a:solidFill>
                  <a:schemeClr val="tx2"/>
                </a:solidFill>
                <a:latin typeface="Consolas" panose="020B0609020204030204" pitchFamily="49" charset="0"/>
                <a:cs typeface="Consolas" panose="020B0609020204030204" pitchFamily="49" charset="0"/>
              </a:rPr>
              <a:t>c.ship</a:t>
            </a:r>
            <a:r>
              <a:rPr lang="en-US" altLang="zh-CN" sz="1500" dirty="0">
                <a:solidFill>
                  <a:schemeClr val="tx2"/>
                </a:solidFill>
                <a:latin typeface="Consolas" panose="020B0609020204030204" pitchFamily="49" charset="0"/>
                <a:cs typeface="Consolas" panose="020B0609020204030204" pitchFamily="49" charset="0"/>
              </a:rPr>
              <a:t> = :ship AND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c.bedCount</a:t>
            </a:r>
            <a:r>
              <a:rPr lang="en-US" altLang="zh-CN" sz="1500" dirty="0">
                <a:solidFill>
                  <a:schemeClr val="tx2"/>
                </a:solidFill>
                <a:latin typeface="Consolas" panose="020B0609020204030204" pitchFamily="49" charset="0"/>
                <a:cs typeface="Consolas" panose="020B0609020204030204" pitchFamily="49" charset="0"/>
              </a:rPr>
              <a:t> = :beds AND NOT ANY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SELECT cabin from Reservation res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WHERE </a:t>
            </a:r>
            <a:r>
              <a:rPr lang="en-US" altLang="zh-CN" sz="1500" dirty="0" err="1">
                <a:solidFill>
                  <a:schemeClr val="tx2"/>
                </a:solidFill>
                <a:latin typeface="Consolas" panose="020B0609020204030204" pitchFamily="49" charset="0"/>
                <a:cs typeface="Consolas" panose="020B0609020204030204" pitchFamily="49" charset="0"/>
              </a:rPr>
              <a:t>res.cruise</a:t>
            </a:r>
            <a:r>
              <a:rPr lang="en-US" altLang="zh-CN" sz="1500" dirty="0">
                <a:solidFill>
                  <a:schemeClr val="tx2"/>
                </a:solidFill>
                <a:latin typeface="Consolas" panose="020B0609020204030204" pitchFamily="49" charset="0"/>
                <a:cs typeface="Consolas" panose="020B0609020204030204" pitchFamily="49" charset="0"/>
              </a:rPr>
              <a:t> = :cruise");</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("ship", </a:t>
            </a:r>
            <a:r>
              <a:rPr lang="en-US" altLang="zh-CN" sz="1500" dirty="0" err="1">
                <a:solidFill>
                  <a:schemeClr val="tx2"/>
                </a:solidFill>
                <a:latin typeface="Consolas" panose="020B0609020204030204" pitchFamily="49" charset="0"/>
                <a:cs typeface="Consolas" panose="020B0609020204030204" pitchFamily="49" charset="0"/>
              </a:rPr>
              <a:t>cruise.getShip</a:t>
            </a:r>
            <a:r>
              <a:rPr lang="en-US" altLang="zh-CN" sz="1500" dirty="0">
                <a:solidFill>
                  <a:schemeClr val="tx2"/>
                </a:solidFill>
                <a:latin typeface="Consolas" panose="020B0609020204030204" pitchFamily="49" charset="0"/>
                <a:cs typeface="Consolas" panose="020B0609020204030204" pitchFamily="49" charset="0"/>
              </a:rPr>
              <a:t>( ));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("beds", </a:t>
            </a:r>
            <a:r>
              <a:rPr lang="en-US" altLang="zh-CN" sz="1500" dirty="0" err="1">
                <a:solidFill>
                  <a:schemeClr val="tx2"/>
                </a:solidFill>
                <a:latin typeface="Consolas" panose="020B0609020204030204" pitchFamily="49" charset="0"/>
                <a:cs typeface="Consolas" panose="020B0609020204030204" pitchFamily="49" charset="0"/>
              </a:rPr>
              <a:t>bedCount</a:t>
            </a:r>
            <a:r>
              <a:rPr lang="en-US" altLang="zh-CN" sz="1500" dirty="0">
                <a:solidFill>
                  <a:schemeClr val="tx2"/>
                </a:solidFill>
                <a:latin typeface="Consolas" panose="020B0609020204030204" pitchFamily="49" charset="0"/>
                <a:cs typeface="Consolas" panose="020B0609020204030204" pitchFamily="49" charset="0"/>
              </a:rPr>
              <a:t>);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("cruise", cruise);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return </a:t>
            </a:r>
            <a:r>
              <a:rPr lang="en-US" altLang="zh-CN" sz="1500" dirty="0" err="1">
                <a:solidFill>
                  <a:schemeClr val="tx2"/>
                </a:solidFill>
                <a:latin typeface="Consolas" panose="020B0609020204030204" pitchFamily="49" charset="0"/>
                <a:cs typeface="Consolas" panose="020B0609020204030204" pitchFamily="49" charset="0"/>
              </a:rPr>
              <a:t>query.getResultList</a:t>
            </a:r>
            <a:r>
              <a:rPr lang="en-US" altLang="zh-CN" sz="1500" dirty="0">
                <a:solidFill>
                  <a:schemeClr val="tx2"/>
                </a:solidFill>
                <a:latin typeface="Consolas" panose="020B0609020204030204" pitchFamily="49" charset="0"/>
                <a:cs typeface="Consolas" panose="020B0609020204030204" pitchFamily="49" charset="0"/>
              </a:rPr>
              <a:t>( ); </a:t>
            </a:r>
            <a:endParaRPr lang="en-US" altLang="zh-CN" sz="150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 </a:t>
            </a:r>
            <a:br>
              <a:rPr lang="en-US" altLang="zh-CN" b="1" i="1" dirty="0">
                <a:solidFill>
                  <a:schemeClr val="tx2"/>
                </a:solidFill>
                <a:latin typeface="Times New Roman" panose="02020603050405020304" pitchFamily="18" charset="0"/>
                <a:cs typeface="Times New Roman" panose="02020603050405020304" pitchFamily="18" charset="0"/>
              </a:rPr>
            </a:br>
            <a:endParaRPr lang="en-US" altLang="zh-CN" b="1" i="1" dirty="0">
              <a:solidFill>
                <a:schemeClr val="tx2"/>
              </a:solidFill>
              <a:latin typeface="Times New Roman" panose="02020603050405020304" pitchFamily="18" charset="0"/>
              <a:cs typeface="Times New Roman" panose="02020603050405020304" pitchFamily="18" charset="0"/>
            </a:endParaRPr>
          </a:p>
          <a:p>
            <a:r>
              <a:rPr lang="en-US" altLang="zh-CN" sz="1875" dirty="0"/>
              <a:t>For this example, assume that both methods have a transaction attribute of </a:t>
            </a:r>
            <a:r>
              <a:rPr lang="en-US" altLang="zh-CN" sz="1875" dirty="0">
                <a:solidFill>
                  <a:srgbClr val="FF0000"/>
                </a:solidFill>
                <a:latin typeface="Consolas" panose="020B0609020204030204" pitchFamily="49" charset="0"/>
                <a:cs typeface="Consolas" panose="020B0609020204030204" pitchFamily="49" charset="0"/>
              </a:rPr>
              <a:t>Required</a:t>
            </a:r>
            <a:r>
              <a:rPr lang="en-US" altLang="zh-CN" sz="1875" dirty="0">
                <a:solidFill>
                  <a:srgbClr val="FF0000"/>
                </a:solidFill>
              </a:rPr>
              <a:t> </a:t>
            </a:r>
            <a:r>
              <a:rPr lang="en-US" altLang="zh-CN" sz="1875" dirty="0"/>
              <a:t>.</a:t>
            </a:r>
            <a:endParaRPr lang="en-US" altLang="zh-CN" sz="1875"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nSpc>
                <a:spcPct val="80000"/>
              </a:lnSpc>
            </a:pPr>
            <a:r>
              <a:rPr lang="en-US" altLang="zh-CN" dirty="0"/>
              <a:t>Dirty Reads</a:t>
            </a:r>
            <a:endParaRPr lang="en-US" altLang="zh-CN" dirty="0"/>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530" indent="-214630"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D78AFB7D-229D-4887-899A-AF2C0F8A260B}" type="slidenum">
              <a:rPr lang="en-US" altLang="zh-CN" sz="1050">
                <a:latin typeface="Tahoma" panose="020B0604030504040204" pitchFamily="34" charset="0"/>
                <a:ea typeface="宋体" panose="02010600030101010101" pitchFamily="2" charset="-122"/>
              </a:rPr>
            </a:fld>
            <a:endParaRPr lang="en-US" altLang="zh-CN" sz="1050">
              <a:latin typeface="Tahoma" panose="020B0604030504040204" pitchFamily="34" charset="0"/>
              <a:ea typeface="宋体" panose="02010600030101010101" pitchFamily="2" charset="-122"/>
            </a:endParaRPr>
          </a:p>
        </p:txBody>
      </p:sp>
      <p:pic>
        <p:nvPicPr>
          <p:cNvPr id="3174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7695" y="1275606"/>
            <a:ext cx="5684285" cy="27580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nSpc>
                <a:spcPct val="80000"/>
              </a:lnSpc>
            </a:pPr>
            <a:r>
              <a:rPr lang="en-US" altLang="zh-CN" dirty="0"/>
              <a:t>Nonrepeatable Reads</a:t>
            </a:r>
            <a:endParaRPr lang="en-US" altLang="zh-CN" dirty="0"/>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530" indent="-214630"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3BDAD703-B898-4054-B766-E990314CC1C0}" type="slidenum">
              <a:rPr lang="en-US" altLang="zh-CN" sz="1050">
                <a:latin typeface="Tahoma" panose="020B0604030504040204" pitchFamily="34" charset="0"/>
                <a:ea typeface="宋体" panose="02010600030101010101" pitchFamily="2" charset="-122"/>
              </a:rPr>
            </a:fld>
            <a:endParaRPr lang="en-US" altLang="zh-CN" sz="1050">
              <a:latin typeface="Tahoma" panose="020B0604030504040204" pitchFamily="34" charset="0"/>
              <a:ea typeface="宋体" panose="02010600030101010101" pitchFamily="2" charset="-122"/>
            </a:endParaRPr>
          </a:p>
        </p:txBody>
      </p:sp>
      <p:pic>
        <p:nvPicPr>
          <p:cNvPr id="3379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9682" y="1275607"/>
            <a:ext cx="5940660" cy="28818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Transactions in Java EE Applications</a:t>
            </a:r>
            <a:endParaRPr lang="zh-CN" altLang="en-US" dirty="0"/>
          </a:p>
        </p:txBody>
      </p:sp>
      <p:sp>
        <p:nvSpPr>
          <p:cNvPr id="3" name="内容占位符 2"/>
          <p:cNvSpPr>
            <a:spLocks noGrp="1"/>
          </p:cNvSpPr>
          <p:nvPr>
            <p:ph idx="1"/>
          </p:nvPr>
        </p:nvSpPr>
        <p:spPr/>
        <p:txBody>
          <a:bodyPr>
            <a:normAutofit/>
          </a:bodyPr>
          <a:lstStyle/>
          <a:p>
            <a:r>
              <a:rPr lang="en-US" altLang="zh-CN" dirty="0"/>
              <a:t>In a Java EE application, a transaction </a:t>
            </a:r>
            <a:endParaRPr lang="en-US" altLang="zh-CN" dirty="0"/>
          </a:p>
          <a:p>
            <a:pPr lvl="1"/>
            <a:r>
              <a:rPr lang="en-US" altLang="zh-CN" dirty="0"/>
              <a:t>is a series of actions that </a:t>
            </a:r>
            <a:r>
              <a:rPr lang="en-US" altLang="zh-CN" dirty="0">
                <a:solidFill>
                  <a:srgbClr val="FF0000"/>
                </a:solidFill>
              </a:rPr>
              <a:t>must all complete successfully</a:t>
            </a:r>
            <a:r>
              <a:rPr lang="en-US" altLang="zh-CN" dirty="0"/>
              <a:t>, or else all the </a:t>
            </a:r>
            <a:r>
              <a:rPr lang="en-US" altLang="zh-CN" dirty="0">
                <a:solidFill>
                  <a:srgbClr val="FF0000"/>
                </a:solidFill>
              </a:rPr>
              <a:t>changes in each action are backed out</a:t>
            </a:r>
            <a:r>
              <a:rPr lang="en-US" altLang="zh-CN" dirty="0"/>
              <a:t>. Transactions end in either a commit or a rollback.</a:t>
            </a:r>
            <a:endParaRPr lang="en-US" altLang="zh-CN" dirty="0"/>
          </a:p>
          <a:p>
            <a:endParaRPr lang="en-US" altLang="zh-CN" dirty="0"/>
          </a:p>
          <a:p>
            <a:r>
              <a:rPr lang="en-US" altLang="zh-CN" dirty="0"/>
              <a:t>The </a:t>
            </a:r>
            <a:r>
              <a:rPr lang="en-US" altLang="zh-CN" dirty="0">
                <a:solidFill>
                  <a:srgbClr val="FF0000"/>
                </a:solidFill>
              </a:rPr>
              <a:t>Java Transaction API (JTA)</a:t>
            </a:r>
            <a:r>
              <a:rPr lang="en-US" altLang="zh-CN" dirty="0"/>
              <a:t> allows applications </a:t>
            </a:r>
            <a:endParaRPr lang="en-US" altLang="zh-CN" dirty="0"/>
          </a:p>
          <a:p>
            <a:pPr lvl="1"/>
            <a:r>
              <a:rPr lang="en-US" altLang="zh-CN" dirty="0"/>
              <a:t>to access transactions in a manner that is</a:t>
            </a:r>
            <a:r>
              <a:rPr lang="en-US" altLang="zh-CN" dirty="0">
                <a:solidFill>
                  <a:srgbClr val="FF0000"/>
                </a:solidFill>
              </a:rPr>
              <a:t> independent of </a:t>
            </a:r>
            <a:r>
              <a:rPr lang="en-US" altLang="zh-CN" dirty="0"/>
              <a:t>specific implementations</a:t>
            </a:r>
            <a:endParaRPr lang="en-US" altLang="zh-CN" dirty="0"/>
          </a:p>
          <a:p>
            <a:endParaRPr lang="en-US" altLang="zh-CN" dirty="0"/>
          </a:p>
          <a:p>
            <a:r>
              <a:rPr lang="en-US" altLang="zh-CN" dirty="0"/>
              <a:t>The JTA defines the </a:t>
            </a:r>
            <a:r>
              <a:rPr lang="en-US" altLang="zh-CN" dirty="0" err="1">
                <a:solidFill>
                  <a:srgbClr val="FF0000"/>
                </a:solidFill>
                <a:latin typeface="Consolas" panose="020B0609020204030204" pitchFamily="49" charset="0"/>
                <a:cs typeface="Consolas" panose="020B0609020204030204" pitchFamily="49" charset="0"/>
              </a:rPr>
              <a:t>UserTransaction</a:t>
            </a:r>
            <a:r>
              <a:rPr lang="en-US" altLang="zh-CN" dirty="0"/>
              <a:t> interface that applications use to start, commit, or roll back transactions. </a:t>
            </a:r>
            <a:endParaRPr lang="en-US" altLang="zh-CN" dirty="0"/>
          </a:p>
          <a:p>
            <a:pPr lvl="1"/>
            <a:r>
              <a:rPr lang="en-US" altLang="zh-CN" dirty="0"/>
              <a:t>Application components get a </a:t>
            </a:r>
            <a:r>
              <a:rPr lang="en-US" altLang="zh-CN" dirty="0" err="1">
                <a:solidFill>
                  <a:srgbClr val="FF0000"/>
                </a:solidFill>
                <a:latin typeface="Consolas" panose="020B0609020204030204" pitchFamily="49" charset="0"/>
                <a:cs typeface="Consolas" panose="020B0609020204030204" pitchFamily="49" charset="0"/>
              </a:rPr>
              <a:t>UserTransaction</a:t>
            </a:r>
            <a:r>
              <a:rPr lang="en-US" altLang="zh-CN" dirty="0"/>
              <a:t> object through a JNDI lookup by using the name </a:t>
            </a:r>
            <a:r>
              <a:rPr lang="en-US" altLang="zh-CN" sz="1575" dirty="0" err="1">
                <a:solidFill>
                  <a:srgbClr val="FF0000"/>
                </a:solidFill>
                <a:latin typeface="Consolas" panose="020B0609020204030204" pitchFamily="49" charset="0"/>
                <a:cs typeface="Consolas" panose="020B0609020204030204" pitchFamily="49" charset="0"/>
              </a:rPr>
              <a:t>java:comp</a:t>
            </a:r>
            <a:r>
              <a:rPr lang="en-US" altLang="zh-CN" sz="1575" dirty="0">
                <a:solidFill>
                  <a:srgbClr val="FF0000"/>
                </a:solidFill>
                <a:latin typeface="Consolas" panose="020B0609020204030204" pitchFamily="49" charset="0"/>
                <a:cs typeface="Consolas" panose="020B0609020204030204" pitchFamily="49" charset="0"/>
              </a:rPr>
              <a:t>/</a:t>
            </a:r>
            <a:r>
              <a:rPr lang="en-US" altLang="zh-CN" sz="1575" dirty="0" err="1">
                <a:solidFill>
                  <a:srgbClr val="FF0000"/>
                </a:solidFill>
                <a:latin typeface="Consolas" panose="020B0609020204030204" pitchFamily="49" charset="0"/>
                <a:cs typeface="Consolas" panose="020B0609020204030204" pitchFamily="49" charset="0"/>
              </a:rPr>
              <a:t>UserTransaction</a:t>
            </a:r>
            <a:r>
              <a:rPr lang="en-US" altLang="zh-CN" dirty="0"/>
              <a:t> or by requesting injection of a </a:t>
            </a:r>
            <a:r>
              <a:rPr lang="en-US" altLang="zh-CN" sz="1575" dirty="0" err="1">
                <a:solidFill>
                  <a:srgbClr val="FF0000"/>
                </a:solidFill>
                <a:latin typeface="Consolas" panose="020B0609020204030204" pitchFamily="49" charset="0"/>
                <a:cs typeface="Consolas" panose="020B0609020204030204" pitchFamily="49" charset="0"/>
              </a:rPr>
              <a:t>UserTransaction</a:t>
            </a:r>
            <a:r>
              <a:rPr lang="en-US" altLang="zh-CN" sz="1575" dirty="0">
                <a:solidFill>
                  <a:srgbClr val="FF0000"/>
                </a:solidFill>
                <a:latin typeface="Consolas" panose="020B0609020204030204" pitchFamily="49" charset="0"/>
                <a:cs typeface="Consolas" panose="020B0609020204030204" pitchFamily="49" charset="0"/>
              </a:rPr>
              <a:t> </a:t>
            </a:r>
            <a:r>
              <a:rPr lang="en-US" altLang="zh-CN" dirty="0"/>
              <a:t>object.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nSpc>
                <a:spcPct val="80000"/>
              </a:lnSpc>
            </a:pPr>
            <a:r>
              <a:rPr lang="en-US" altLang="zh-CN" dirty="0"/>
              <a:t>Phantom Reads</a:t>
            </a:r>
            <a:endParaRPr lang="en-US" altLang="zh-CN" dirty="0"/>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530" indent="-214630"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422E7C0B-C551-415A-B9A2-CF3F7104D1BD}" type="slidenum">
              <a:rPr lang="en-US" altLang="zh-CN" sz="1050">
                <a:latin typeface="Tahoma" panose="020B0604030504040204" pitchFamily="34" charset="0"/>
                <a:ea typeface="宋体" panose="02010600030101010101" pitchFamily="2" charset="-122"/>
              </a:rPr>
            </a:fld>
            <a:endParaRPr lang="en-US" altLang="zh-CN" sz="1050">
              <a:latin typeface="Tahoma" panose="020B0604030504040204" pitchFamily="34" charset="0"/>
              <a:ea typeface="宋体" panose="02010600030101010101" pitchFamily="2" charset="-122"/>
            </a:endParaRPr>
          </a:p>
        </p:txBody>
      </p:sp>
      <p:pic>
        <p:nvPicPr>
          <p:cNvPr id="358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167594"/>
            <a:ext cx="5809865" cy="275430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Database Locks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Read locks</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Read locks prevent other transactions from </a:t>
            </a:r>
            <a:r>
              <a:rPr lang="en-US" altLang="zh-CN" dirty="0">
                <a:solidFill>
                  <a:schemeClr val="tx2"/>
                </a:solidFill>
                <a:cs typeface="Times New Roman" panose="02020603050405020304" pitchFamily="18" charset="0"/>
              </a:rPr>
              <a:t>changing data read during a transaction until the transaction ends</a:t>
            </a:r>
            <a:r>
              <a:rPr lang="en-US" altLang="zh-CN" dirty="0">
                <a:cs typeface="Times New Roman" panose="02020603050405020304" pitchFamily="18" charset="0"/>
              </a:rPr>
              <a:t>, thus preventing </a:t>
            </a:r>
            <a:r>
              <a:rPr lang="en-US" altLang="zh-CN" dirty="0" err="1">
                <a:solidFill>
                  <a:srgbClr val="FF0000"/>
                </a:solidFill>
                <a:cs typeface="Times New Roman" panose="02020603050405020304" pitchFamily="18" charset="0"/>
              </a:rPr>
              <a:t>nonrepeatable</a:t>
            </a:r>
            <a:r>
              <a:rPr lang="en-US" altLang="zh-CN" dirty="0">
                <a:cs typeface="Times New Roman" panose="02020603050405020304" pitchFamily="18" charset="0"/>
              </a:rPr>
              <a:t> reads. </a:t>
            </a:r>
            <a:endParaRPr lang="en-US" altLang="zh-CN" dirty="0">
              <a:cs typeface="Times New Roman" panose="02020603050405020304" pitchFamily="18" charset="0"/>
            </a:endParaRPr>
          </a:p>
          <a:p>
            <a:pPr lvl="1"/>
            <a:r>
              <a:rPr lang="en-US" altLang="zh-CN" dirty="0">
                <a:cs typeface="Times New Roman" panose="02020603050405020304" pitchFamily="18" charset="0"/>
              </a:rPr>
              <a:t>Other transactions can read the data but not write to it. The current transaction is </a:t>
            </a:r>
            <a:r>
              <a:rPr lang="en-US" altLang="zh-CN" dirty="0">
                <a:solidFill>
                  <a:srgbClr val="FF0000"/>
                </a:solidFill>
                <a:cs typeface="Times New Roman" panose="02020603050405020304" pitchFamily="18" charset="0"/>
              </a:rPr>
              <a:t>also</a:t>
            </a:r>
            <a:r>
              <a:rPr lang="en-US" altLang="zh-CN" dirty="0">
                <a:cs typeface="Times New Roman" panose="02020603050405020304" pitchFamily="18" charset="0"/>
              </a:rPr>
              <a:t> prohibited from making changes. </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Write locks</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Write locks are used for updates. A write lock prevents other transactions from </a:t>
            </a:r>
            <a:r>
              <a:rPr lang="en-US" altLang="zh-CN" dirty="0">
                <a:solidFill>
                  <a:schemeClr val="tx2"/>
                </a:solidFill>
                <a:cs typeface="Times New Roman" panose="02020603050405020304" pitchFamily="18" charset="0"/>
              </a:rPr>
              <a:t>changing the data until the current transaction is complete but allows dirty reads by other transactions and by the current transaction itself. </a:t>
            </a:r>
            <a:endParaRPr lang="en-US" altLang="zh-CN" dirty="0">
              <a:solidFill>
                <a:schemeClr val="tx2"/>
              </a:solidFill>
              <a:cs typeface="Times New Roman" panose="02020603050405020304" pitchFamily="18" charset="0"/>
            </a:endParaRPr>
          </a:p>
          <a:p>
            <a:pPr lvl="1"/>
            <a:r>
              <a:rPr lang="en-US" altLang="zh-CN" dirty="0">
                <a:cs typeface="Times New Roman" panose="02020603050405020304" pitchFamily="18" charset="0"/>
              </a:rPr>
              <a:t>In other words, the transaction can read its own </a:t>
            </a:r>
            <a:r>
              <a:rPr lang="en-US" altLang="zh-CN" dirty="0">
                <a:solidFill>
                  <a:srgbClr val="FF0000"/>
                </a:solidFill>
                <a:cs typeface="Times New Roman" panose="02020603050405020304" pitchFamily="18" charset="0"/>
              </a:rPr>
              <a:t>uncommitted</a:t>
            </a:r>
            <a:r>
              <a:rPr lang="en-US" altLang="zh-CN" dirty="0">
                <a:cs typeface="Times New Roman" panose="02020603050405020304" pitchFamily="18" charset="0"/>
              </a:rPr>
              <a:t> changes.</a:t>
            </a:r>
            <a:endParaRPr lang="en-US" altLang="zh-CN" dirty="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Database Locks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Exclusive write locks</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Exclusive write locks are used for updates. An exclusive write lock prevents other transactions from </a:t>
            </a:r>
            <a:r>
              <a:rPr lang="en-US" altLang="zh-CN" dirty="0">
                <a:solidFill>
                  <a:schemeClr val="tx2"/>
                </a:solidFill>
                <a:cs typeface="Times New Roman" panose="02020603050405020304" pitchFamily="18" charset="0"/>
              </a:rPr>
              <a:t>reading or changing the data until the current transaction is complete</a:t>
            </a:r>
            <a:r>
              <a:rPr lang="en-US" altLang="zh-CN" dirty="0">
                <a:cs typeface="Times New Roman" panose="02020603050405020304" pitchFamily="18" charset="0"/>
              </a:rPr>
              <a:t>. </a:t>
            </a:r>
            <a:endParaRPr lang="en-US" altLang="zh-CN" dirty="0">
              <a:cs typeface="Times New Roman" panose="02020603050405020304" pitchFamily="18" charset="0"/>
            </a:endParaRPr>
          </a:p>
          <a:p>
            <a:pPr lvl="1"/>
            <a:r>
              <a:rPr lang="en-US" altLang="zh-CN" dirty="0">
                <a:cs typeface="Times New Roman" panose="02020603050405020304" pitchFamily="18" charset="0"/>
              </a:rPr>
              <a:t>It also prevents </a:t>
            </a:r>
            <a:r>
              <a:rPr lang="en-US" altLang="zh-CN" dirty="0">
                <a:solidFill>
                  <a:srgbClr val="FF0000"/>
                </a:solidFill>
                <a:cs typeface="Times New Roman" panose="02020603050405020304" pitchFamily="18" charset="0"/>
              </a:rPr>
              <a:t>dirty reads </a:t>
            </a:r>
            <a:r>
              <a:rPr lang="en-US" altLang="zh-CN" dirty="0">
                <a:cs typeface="Times New Roman" panose="02020603050405020304" pitchFamily="18" charset="0"/>
              </a:rPr>
              <a:t>by other transactions.</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Snapshots</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A snapshot is a </a:t>
            </a:r>
            <a:r>
              <a:rPr lang="en-US" altLang="zh-CN" dirty="0">
                <a:solidFill>
                  <a:srgbClr val="FF0000"/>
                </a:solidFill>
                <a:cs typeface="Times New Roman" panose="02020603050405020304" pitchFamily="18" charset="0"/>
              </a:rPr>
              <a:t>frozen view </a:t>
            </a:r>
            <a:r>
              <a:rPr lang="en-US" altLang="zh-CN" dirty="0">
                <a:cs typeface="Times New Roman" panose="02020603050405020304" pitchFamily="18" charset="0"/>
              </a:rPr>
              <a:t>of the data that is taken when a transaction begins. Some databases get around locking by providing every transaction with its own snapshot. </a:t>
            </a:r>
            <a:endParaRPr lang="en-US" altLang="zh-CN" dirty="0">
              <a:cs typeface="Times New Roman" panose="02020603050405020304" pitchFamily="18" charset="0"/>
            </a:endParaRPr>
          </a:p>
          <a:p>
            <a:pPr lvl="1"/>
            <a:r>
              <a:rPr lang="en-US" altLang="zh-CN" dirty="0">
                <a:solidFill>
                  <a:schemeClr val="tx2"/>
                </a:solidFill>
                <a:cs typeface="Times New Roman" panose="02020603050405020304" pitchFamily="18" charset="0"/>
              </a:rPr>
              <a:t>Snapshots can prevent dirty reads, </a:t>
            </a:r>
            <a:r>
              <a:rPr lang="en-US" altLang="zh-CN" dirty="0" err="1">
                <a:solidFill>
                  <a:schemeClr val="tx2"/>
                </a:solidFill>
                <a:cs typeface="Times New Roman" panose="02020603050405020304" pitchFamily="18" charset="0"/>
              </a:rPr>
              <a:t>nonrepeatable</a:t>
            </a:r>
            <a:r>
              <a:rPr lang="en-US" altLang="zh-CN" dirty="0">
                <a:solidFill>
                  <a:schemeClr val="tx2"/>
                </a:solidFill>
                <a:cs typeface="Times New Roman" panose="02020603050405020304" pitchFamily="18" charset="0"/>
              </a:rPr>
              <a:t> reads, and phantom reads</a:t>
            </a:r>
            <a:r>
              <a:rPr lang="en-US" altLang="zh-CN" dirty="0">
                <a:cs typeface="Times New Roman" panose="02020603050405020304" pitchFamily="18" charset="0"/>
              </a:rPr>
              <a:t>. They can be problematic because the data is not real-time data; it is old the instant the snapshot is taken.</a:t>
            </a:r>
            <a:endParaRPr lang="en-US" altLang="zh-CN" dirty="0">
              <a:cs typeface="Times New Roman" panose="02020603050405020304" pitchFamily="18" charset="0"/>
            </a:endParaRPr>
          </a:p>
          <a:p>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Transaction Isolation Levels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Read Uncommitted</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The transaction can read uncommitted data (i.e., data changed by a different transaction that is still in progress). </a:t>
            </a:r>
            <a:endParaRPr lang="en-US" altLang="zh-CN" dirty="0">
              <a:cs typeface="Times New Roman" panose="02020603050405020304" pitchFamily="18" charset="0"/>
            </a:endParaRPr>
          </a:p>
          <a:p>
            <a:pPr lvl="1"/>
            <a:r>
              <a:rPr lang="en-US" altLang="zh-CN" dirty="0">
                <a:solidFill>
                  <a:srgbClr val="FF0000"/>
                </a:solidFill>
                <a:cs typeface="Times New Roman" panose="02020603050405020304" pitchFamily="18" charset="0"/>
              </a:rPr>
              <a:t>Dirty reads, </a:t>
            </a:r>
            <a:r>
              <a:rPr lang="en-US" altLang="zh-CN" dirty="0" err="1">
                <a:solidFill>
                  <a:srgbClr val="FF0000"/>
                </a:solidFill>
                <a:cs typeface="Times New Roman" panose="02020603050405020304" pitchFamily="18" charset="0"/>
              </a:rPr>
              <a:t>nonrepeatable</a:t>
            </a:r>
            <a:r>
              <a:rPr lang="en-US" altLang="zh-CN" dirty="0">
                <a:solidFill>
                  <a:srgbClr val="FF0000"/>
                </a:solidFill>
                <a:cs typeface="Times New Roman" panose="02020603050405020304" pitchFamily="18" charset="0"/>
              </a:rPr>
              <a:t> reads, and phantom reads can occur. </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Bean methods with this isolation level can read uncommitted changes.</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Read Committed</a:t>
            </a:r>
            <a:endParaRPr lang="en-US" altLang="zh-CN" dirty="0">
              <a:solidFill>
                <a:srgbClr val="FF0000"/>
              </a:solidFill>
              <a:cs typeface="Times New Roman" panose="02020603050405020304" pitchFamily="18" charset="0"/>
            </a:endParaRPr>
          </a:p>
          <a:p>
            <a:pPr lvl="1"/>
            <a:r>
              <a:rPr lang="en-US" altLang="zh-CN" dirty="0">
                <a:solidFill>
                  <a:srgbClr val="FF0000"/>
                </a:solidFill>
                <a:cs typeface="Times New Roman" panose="02020603050405020304" pitchFamily="18" charset="0"/>
              </a:rPr>
              <a:t>The transaction cannot read uncommitted data</a:t>
            </a:r>
            <a:r>
              <a:rPr lang="en-US" altLang="zh-CN" dirty="0">
                <a:cs typeface="Times New Roman" panose="02020603050405020304" pitchFamily="18" charset="0"/>
              </a:rPr>
              <a:t>; data that is being changed by a different transaction cannot be read. </a:t>
            </a:r>
            <a:endParaRPr lang="en-US" altLang="zh-CN" dirty="0">
              <a:cs typeface="Times New Roman" panose="02020603050405020304" pitchFamily="18" charset="0"/>
            </a:endParaRPr>
          </a:p>
          <a:p>
            <a:pPr lvl="1"/>
            <a:r>
              <a:rPr lang="en-US" altLang="zh-CN" dirty="0">
                <a:solidFill>
                  <a:srgbClr val="FF0000"/>
                </a:solidFill>
                <a:cs typeface="Times New Roman" panose="02020603050405020304" pitchFamily="18" charset="0"/>
              </a:rPr>
              <a:t>Dirty reads are prevented; </a:t>
            </a:r>
            <a:r>
              <a:rPr lang="en-US" altLang="zh-CN" dirty="0" err="1">
                <a:solidFill>
                  <a:srgbClr val="FF0000"/>
                </a:solidFill>
                <a:cs typeface="Times New Roman" panose="02020603050405020304" pitchFamily="18" charset="0"/>
              </a:rPr>
              <a:t>nonrepeatable</a:t>
            </a:r>
            <a:r>
              <a:rPr lang="en-US" altLang="zh-CN" dirty="0">
                <a:solidFill>
                  <a:srgbClr val="FF0000"/>
                </a:solidFill>
                <a:cs typeface="Times New Roman" panose="02020603050405020304" pitchFamily="18" charset="0"/>
              </a:rPr>
              <a:t> reads and phantom reads can occur. </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Bean methods with this isolation level cannot read uncommitted data.</a:t>
            </a: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Transaction Isolation Levels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Repeatable Read</a:t>
            </a:r>
            <a:endParaRPr lang="en-US" altLang="zh-CN" dirty="0">
              <a:solidFill>
                <a:srgbClr val="FF0000"/>
              </a:solidFill>
              <a:cs typeface="Times New Roman" panose="02020603050405020304" pitchFamily="18" charset="0"/>
            </a:endParaRPr>
          </a:p>
          <a:p>
            <a:pPr lvl="1"/>
            <a:r>
              <a:rPr lang="en-US" altLang="zh-CN" dirty="0">
                <a:solidFill>
                  <a:srgbClr val="FF0000"/>
                </a:solidFill>
                <a:cs typeface="Times New Roman" panose="02020603050405020304" pitchFamily="18" charset="0"/>
              </a:rPr>
              <a:t>The transaction cannot change data that is being read by a different transaction.</a:t>
            </a:r>
            <a:r>
              <a:rPr lang="en-US" altLang="zh-CN" dirty="0">
                <a:cs typeface="Times New Roman" panose="02020603050405020304" pitchFamily="18" charset="0"/>
              </a:rPr>
              <a:t> </a:t>
            </a:r>
            <a:endParaRPr lang="en-US" altLang="zh-CN" dirty="0">
              <a:cs typeface="Times New Roman" panose="02020603050405020304" pitchFamily="18" charset="0"/>
            </a:endParaRPr>
          </a:p>
          <a:p>
            <a:pPr lvl="1"/>
            <a:r>
              <a:rPr lang="en-US" altLang="zh-CN" dirty="0">
                <a:solidFill>
                  <a:srgbClr val="FF0000"/>
                </a:solidFill>
                <a:cs typeface="Times New Roman" panose="02020603050405020304" pitchFamily="18" charset="0"/>
              </a:rPr>
              <a:t>Dirty reads and </a:t>
            </a:r>
            <a:r>
              <a:rPr lang="en-US" altLang="zh-CN" dirty="0" err="1">
                <a:solidFill>
                  <a:srgbClr val="FF0000"/>
                </a:solidFill>
                <a:cs typeface="Times New Roman" panose="02020603050405020304" pitchFamily="18" charset="0"/>
              </a:rPr>
              <a:t>nonrepeatable</a:t>
            </a:r>
            <a:r>
              <a:rPr lang="en-US" altLang="zh-CN" dirty="0">
                <a:solidFill>
                  <a:srgbClr val="FF0000"/>
                </a:solidFill>
                <a:cs typeface="Times New Roman" panose="02020603050405020304" pitchFamily="18" charset="0"/>
              </a:rPr>
              <a:t> reads are prevented; phantom reads can occur. </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Bean methods with this isolation level have the same restrictions as those in the Read Committed level and can execute only repeatable reads.</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en-US" altLang="zh-CN" dirty="0" err="1">
                <a:solidFill>
                  <a:srgbClr val="FF0000"/>
                </a:solidFill>
                <a:cs typeface="Times New Roman" panose="02020603050405020304" pitchFamily="18" charset="0"/>
              </a:rPr>
              <a:t>Serializable</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The </a:t>
            </a:r>
            <a:r>
              <a:rPr lang="en-US" altLang="zh-CN" dirty="0">
                <a:solidFill>
                  <a:srgbClr val="FF0000"/>
                </a:solidFill>
                <a:cs typeface="Times New Roman" panose="02020603050405020304" pitchFamily="18" charset="0"/>
              </a:rPr>
              <a:t>transaction has exclusive read and update privileges</a:t>
            </a:r>
            <a:r>
              <a:rPr lang="en-US" altLang="zh-CN" dirty="0">
                <a:cs typeface="Times New Roman" panose="02020603050405020304" pitchFamily="18" charset="0"/>
              </a:rPr>
              <a:t>; different transactions can neither read nor write to the same data. </a:t>
            </a:r>
            <a:endParaRPr lang="en-US" altLang="zh-CN" dirty="0">
              <a:cs typeface="Times New Roman" panose="02020603050405020304" pitchFamily="18" charset="0"/>
            </a:endParaRPr>
          </a:p>
          <a:p>
            <a:pPr lvl="1"/>
            <a:r>
              <a:rPr lang="en-US" altLang="zh-CN" dirty="0">
                <a:solidFill>
                  <a:srgbClr val="FF0000"/>
                </a:solidFill>
                <a:cs typeface="Times New Roman" panose="02020603050405020304" pitchFamily="18" charset="0"/>
              </a:rPr>
              <a:t>Dirty reads, </a:t>
            </a:r>
            <a:r>
              <a:rPr lang="en-US" altLang="zh-CN" dirty="0" err="1">
                <a:solidFill>
                  <a:srgbClr val="FF0000"/>
                </a:solidFill>
                <a:cs typeface="Times New Roman" panose="02020603050405020304" pitchFamily="18" charset="0"/>
              </a:rPr>
              <a:t>nonrepeatable</a:t>
            </a:r>
            <a:r>
              <a:rPr lang="en-US" altLang="zh-CN" dirty="0">
                <a:solidFill>
                  <a:srgbClr val="FF0000"/>
                </a:solidFill>
                <a:cs typeface="Times New Roman" panose="02020603050405020304" pitchFamily="18" charset="0"/>
              </a:rPr>
              <a:t> reads, and phantom reads are prevented</a:t>
            </a:r>
            <a:r>
              <a:rPr lang="en-US" altLang="zh-CN" dirty="0">
                <a:cs typeface="Times New Roman" panose="02020603050405020304" pitchFamily="18" charset="0"/>
              </a:rPr>
              <a:t>. </a:t>
            </a:r>
            <a:endParaRPr lang="en-US" altLang="zh-CN" dirty="0">
              <a:cs typeface="Times New Roman" panose="02020603050405020304" pitchFamily="18" charset="0"/>
            </a:endParaRPr>
          </a:p>
          <a:p>
            <a:pPr lvl="1"/>
            <a:r>
              <a:rPr lang="en-US" altLang="zh-CN" dirty="0">
                <a:cs typeface="Times New Roman" panose="02020603050405020304" pitchFamily="18" charset="0"/>
              </a:rPr>
              <a:t>This isolation level is the most restrictive.</a:t>
            </a:r>
            <a:endParaRPr lang="en-US" altLang="zh-CN" dirty="0">
              <a:cs typeface="Times New Roman" panose="02020603050405020304" pitchFamily="18" charset="0"/>
            </a:endParaRPr>
          </a:p>
          <a:p>
            <a:endParaRPr lang="en-US" altLang="zh-CN" dirty="0">
              <a:cs typeface="Times New Roman" panose="02020603050405020304" pitchFamily="18" charset="0"/>
            </a:endParaRPr>
          </a:p>
          <a:p>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Controlling isolation levels</a:t>
            </a:r>
            <a:endParaRPr lang="zh-CN" altLang="en-US" dirty="0"/>
          </a:p>
        </p:txBody>
      </p:sp>
      <p:sp>
        <p:nvSpPr>
          <p:cNvPr id="3" name="内容占位符 2"/>
          <p:cNvSpPr>
            <a:spLocks noGrp="1"/>
          </p:cNvSpPr>
          <p:nvPr>
            <p:ph idx="1"/>
          </p:nvPr>
        </p:nvSpPr>
        <p:spPr/>
        <p:txBody>
          <a:bodyPr>
            <a:normAutofit/>
          </a:bodyPr>
          <a:lstStyle/>
          <a:p>
            <a:r>
              <a:rPr lang="en-US" altLang="zh-CN" dirty="0">
                <a:cs typeface="Times New Roman" panose="02020603050405020304" pitchFamily="18" charset="0"/>
              </a:rPr>
              <a:t>You to specify the transaction isolation level using the database's API. </a:t>
            </a:r>
            <a:endParaRPr lang="en-US" altLang="zh-CN" dirty="0">
              <a:cs typeface="Times New Roman" panose="02020603050405020304" pitchFamily="18" charset="0"/>
            </a:endParaRPr>
          </a:p>
          <a:p>
            <a:r>
              <a:rPr lang="en-US" altLang="zh-CN" dirty="0">
                <a:cs typeface="Times New Roman" panose="02020603050405020304" pitchFamily="18" charset="0"/>
              </a:rPr>
              <a:t>For example:</a:t>
            </a:r>
            <a:endParaRPr lang="en-US" altLang="zh-CN" dirty="0">
              <a:cs typeface="Times New Roman" panose="02020603050405020304" pitchFamily="18" charset="0"/>
            </a:endParaRPr>
          </a:p>
          <a:p>
            <a:endParaRPr lang="en-US" altLang="zh-CN" dirty="0">
              <a:cs typeface="Times New Roman" panose="02020603050405020304" pitchFamily="18" charset="0"/>
            </a:endParaRPr>
          </a:p>
          <a:p>
            <a:pPr>
              <a:buNone/>
            </a:pPr>
            <a:r>
              <a:rPr lang="en-US" altLang="zh-CN" sz="1350" dirty="0">
                <a:solidFill>
                  <a:schemeClr val="tx2"/>
                </a:solidFill>
                <a:latin typeface="Consolas" panose="020B0609020204030204" pitchFamily="49" charset="0"/>
                <a:cs typeface="Consolas" panose="020B0609020204030204" pitchFamily="49" charset="0"/>
              </a:rPr>
              <a:t>  </a:t>
            </a: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DataSource</a:t>
            </a:r>
            <a:r>
              <a:rPr lang="en-US" altLang="zh-CN" sz="1350" dirty="0">
                <a:solidFill>
                  <a:schemeClr val="tx2"/>
                </a:solidFill>
                <a:latin typeface="Consolas" panose="020B0609020204030204" pitchFamily="49" charset="0"/>
                <a:cs typeface="Consolas" panose="020B0609020204030204" pitchFamily="49" charset="0"/>
              </a:rPr>
              <a:t> source = (</a:t>
            </a:r>
            <a:r>
              <a:rPr lang="en-US" altLang="zh-CN" sz="1350" dirty="0" err="1">
                <a:solidFill>
                  <a:schemeClr val="tx2"/>
                </a:solidFill>
                <a:latin typeface="Consolas" panose="020B0609020204030204" pitchFamily="49" charset="0"/>
                <a:cs typeface="Consolas" panose="020B0609020204030204" pitchFamily="49" charset="0"/>
              </a:rPr>
              <a:t>javax.sql.DataSource</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jndiCntxt.lookup</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java:comp</a:t>
            </a:r>
            <a:r>
              <a:rPr lang="en-US" altLang="zh-CN" sz="1350" dirty="0">
                <a:solidFill>
                  <a:schemeClr val="tx2"/>
                </a:solidFill>
                <a:latin typeface="Consolas" panose="020B0609020204030204" pitchFamily="49" charset="0"/>
                <a:cs typeface="Consolas" panose="020B0609020204030204" pitchFamily="49" charset="0"/>
              </a:rPr>
              <a:t>/env/</a:t>
            </a:r>
            <a:r>
              <a:rPr lang="en-US" altLang="zh-CN" sz="1350" dirty="0" err="1">
                <a:solidFill>
                  <a:schemeClr val="tx2"/>
                </a:solidFill>
                <a:latin typeface="Consolas" panose="020B0609020204030204" pitchFamily="49" charset="0"/>
                <a:cs typeface="Consolas" panose="020B0609020204030204" pitchFamily="49" charset="0"/>
              </a:rPr>
              <a:t>jdbc</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titanDB</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Connection con = </a:t>
            </a:r>
            <a:r>
              <a:rPr lang="en-US" altLang="zh-CN" sz="1350" dirty="0" err="1">
                <a:solidFill>
                  <a:schemeClr val="tx2"/>
                </a:solidFill>
                <a:latin typeface="Consolas" panose="020B0609020204030204" pitchFamily="49" charset="0"/>
                <a:cs typeface="Consolas" panose="020B0609020204030204" pitchFamily="49" charset="0"/>
              </a:rPr>
              <a:t>source.getConnection</a:t>
            </a:r>
            <a:r>
              <a:rPr lang="en-US" altLang="zh-CN" sz="1350" dirty="0">
                <a:solidFill>
                  <a:schemeClr val="tx2"/>
                </a:solidFill>
                <a:latin typeface="Consolas" panose="020B0609020204030204" pitchFamily="49" charset="0"/>
                <a:cs typeface="Consolas" panose="020B0609020204030204" pitchFamily="49" charset="0"/>
              </a:rPr>
              <a:t>( ); </a:t>
            </a:r>
            <a:endParaRPr lang="en-US" altLang="zh-CN" sz="135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con.setTransactionIsolation</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Connection.TRANSACTION_SERIALIZABLE</a:t>
            </a:r>
            <a:r>
              <a:rPr lang="en-US" altLang="zh-CN"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Font typeface="Wingdings" panose="05000000000000000000" pitchFamily="2" charset="2"/>
              <a:buNone/>
            </a:pPr>
            <a:endParaRPr lang="en-US" altLang="zh-CN" sz="1350" dirty="0">
              <a:solidFill>
                <a:schemeClr val="tx2"/>
              </a:solidFill>
              <a:latin typeface="Consolas" panose="020B0609020204030204" pitchFamily="49" charset="0"/>
              <a:cs typeface="Consolas" panose="020B0609020204030204" pitchFamily="49" charset="0"/>
            </a:endParaRPr>
          </a:p>
          <a:p>
            <a:r>
              <a:rPr lang="en-US" altLang="zh-CN" dirty="0">
                <a:cs typeface="Times New Roman" panose="02020603050405020304" pitchFamily="18" charset="0"/>
              </a:rPr>
              <a:t>In</a:t>
            </a:r>
            <a:r>
              <a:rPr lang="zh-CN" altLang="en-US" dirty="0">
                <a:cs typeface="Times New Roman" panose="02020603050405020304" pitchFamily="18" charset="0"/>
              </a:rPr>
              <a:t> </a:t>
            </a:r>
            <a:r>
              <a:rPr lang="en-US" altLang="zh-CN" dirty="0">
                <a:cs typeface="Times New Roman" panose="02020603050405020304" pitchFamily="18" charset="0"/>
              </a:rPr>
              <a:t>spring:</a:t>
            </a:r>
            <a:endParaRPr lang="en-US" altLang="zh-CN" dirty="0">
              <a:cs typeface="Times New Roman" panose="02020603050405020304" pitchFamily="18"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Isolation.READ_UNCOMMITTED</a:t>
            </a:r>
            <a:r>
              <a:rPr lang="en-US" altLang="zh-CN" sz="1350" dirty="0">
                <a:solidFill>
                  <a:schemeClr val="tx2"/>
                </a:solidFill>
                <a:latin typeface="Consolas" panose="020B0609020204030204" pitchFamily="49" charset="0"/>
                <a:cs typeface="Consolas" panose="020B0609020204030204" pitchFamily="49" charset="0"/>
              </a:rPr>
              <a:t>)</a:t>
            </a:r>
            <a:endParaRPr lang="en-US" altLang="zh-CN" sz="1350" dirty="0">
              <a:solidFill>
                <a:schemeClr val="tx2"/>
              </a:solidFill>
              <a:latin typeface="Consolas" panose="020B0609020204030204" pitchFamily="49" charset="0"/>
              <a:cs typeface="Consolas" panose="020B0609020204030204" pitchFamily="49"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Isolation.READ_COMMITTED</a:t>
            </a:r>
            <a:r>
              <a:rPr lang="en-US" altLang="zh-CN" sz="1350" dirty="0">
                <a:solidFill>
                  <a:schemeClr val="tx2"/>
                </a:solidFill>
                <a:latin typeface="Consolas" panose="020B0609020204030204" pitchFamily="49" charset="0"/>
                <a:cs typeface="Consolas" panose="020B0609020204030204" pitchFamily="49" charset="0"/>
              </a:rPr>
              <a:t>)</a:t>
            </a:r>
            <a:r>
              <a:rPr lang="zh-CN" altLang="en-US"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Isolation.REPEATABLE_READ</a:t>
            </a:r>
            <a:r>
              <a:rPr lang="en-US" altLang="zh-CN" sz="1350" dirty="0">
                <a:solidFill>
                  <a:schemeClr val="tx2"/>
                </a:solidFill>
                <a:latin typeface="Consolas" panose="020B0609020204030204" pitchFamily="49" charset="0"/>
                <a:cs typeface="Consolas" panose="020B0609020204030204" pitchFamily="49" charset="0"/>
              </a:rPr>
              <a:t>)</a:t>
            </a:r>
            <a:r>
              <a:rPr lang="zh-CN" altLang="en-US"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Isolation.SERIALIZABLE</a:t>
            </a:r>
            <a:r>
              <a:rPr lang="en-US" altLang="zh-CN" sz="1350" dirty="0">
                <a:solidFill>
                  <a:schemeClr val="tx2"/>
                </a:solidFill>
                <a:latin typeface="Consolas" panose="020B0609020204030204" pitchFamily="49" charset="0"/>
                <a:cs typeface="Consolas" panose="020B0609020204030204" pitchFamily="49" charset="0"/>
              </a:rPr>
              <a:t>)</a:t>
            </a:r>
            <a:endParaRPr lang="en-US" altLang="zh-CN" sz="1350" dirty="0">
              <a:solidFill>
                <a:schemeClr val="tx2"/>
              </a:solidFill>
              <a:latin typeface="Consolas" panose="020B0609020204030204" pitchFamily="49" charset="0"/>
              <a:cs typeface="Consolas" panose="020B0609020204030204" pitchFamily="49"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Updating </a:t>
            </a:r>
            <a:r>
              <a:rPr lang="en-US" altLang="zh-CN" dirty="0">
                <a:solidFill>
                  <a:srgbClr val="FF0000"/>
                </a:solidFill>
              </a:rPr>
              <a:t>Multiple Databases</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465766" y="1275606"/>
            <a:ext cx="3672427" cy="2859447"/>
          </a:xfr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Updating Multiple Databases</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49742" y="1167594"/>
            <a:ext cx="4509975" cy="3024336"/>
          </a:xfrm>
        </p:spPr>
      </p:pic>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Two-phase commit</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122" name="Picture 2" descr="Figure 2. Two-phase commi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077" y="1518633"/>
            <a:ext cx="5547847" cy="237626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Concurrency</a:t>
            </a:r>
            <a:endParaRPr lang="zh-CN" altLang="en-US" dirty="0"/>
          </a:p>
        </p:txBody>
      </p:sp>
      <p:sp>
        <p:nvSpPr>
          <p:cNvPr id="3" name="内容占位符 2"/>
          <p:cNvSpPr>
            <a:spLocks noGrp="1"/>
          </p:cNvSpPr>
          <p:nvPr>
            <p:ph idx="1"/>
          </p:nvPr>
        </p:nvSpPr>
        <p:spPr/>
        <p:txBody>
          <a:bodyPr/>
          <a:lstStyle/>
          <a:p>
            <a:pPr>
              <a:defRPr/>
            </a:pPr>
            <a:r>
              <a:rPr lang="en-US" altLang="zh-CN" dirty="0">
                <a:ea typeface="宋体" panose="02010600030101010101" pitchFamily="2" charset="-122"/>
              </a:rPr>
              <a:t>Since we use </a:t>
            </a:r>
            <a:r>
              <a:rPr lang="en-US" altLang="zh-CN" dirty="0">
                <a:solidFill>
                  <a:srgbClr val="FF0000"/>
                </a:solidFill>
                <a:ea typeface="宋体" panose="02010600030101010101" pitchFamily="2" charset="-122"/>
              </a:rPr>
              <a:t>O/R mapping</a:t>
            </a:r>
            <a:r>
              <a:rPr lang="en-US" altLang="zh-CN" dirty="0">
                <a:ea typeface="宋体" panose="02010600030101010101" pitchFamily="2" charset="-122"/>
              </a:rPr>
              <a:t>, and it is an </a:t>
            </a:r>
            <a:r>
              <a:rPr lang="en-US" altLang="zh-CN" dirty="0">
                <a:solidFill>
                  <a:srgbClr val="FF0000"/>
                </a:solidFill>
                <a:ea typeface="宋体" panose="02010600030101010101" pitchFamily="2" charset="-122"/>
              </a:rPr>
              <a:t>offline way</a:t>
            </a:r>
            <a:r>
              <a:rPr lang="en-US" altLang="zh-CN" dirty="0">
                <a:ea typeface="宋体" panose="02010600030101010101" pitchFamily="2" charset="-122"/>
              </a:rPr>
              <a:t> to access database, we should manage the concurrent access to data.</a:t>
            </a:r>
            <a:endParaRPr lang="en-US" altLang="zh-CN" dirty="0">
              <a:ea typeface="宋体" panose="02010600030101010101" pitchFamily="2" charset="-122"/>
            </a:endParaRPr>
          </a:p>
          <a:p>
            <a:pPr>
              <a:defRPr/>
            </a:pPr>
            <a:endParaRPr lang="en-US" altLang="zh-CN" dirty="0">
              <a:ea typeface="宋体" panose="02010600030101010101" pitchFamily="2" charset="-122"/>
            </a:endParaRPr>
          </a:p>
          <a:p>
            <a:pPr>
              <a:defRPr/>
            </a:pPr>
            <a:r>
              <a:rPr lang="en-US" altLang="zh-CN" dirty="0">
                <a:ea typeface="宋体" panose="02010600030101010101" pitchFamily="2" charset="-122"/>
              </a:rPr>
              <a:t>The core is how to </a:t>
            </a:r>
            <a:r>
              <a:rPr lang="en-US" altLang="zh-CN" dirty="0">
                <a:solidFill>
                  <a:srgbClr val="FF0000"/>
                </a:solidFill>
                <a:ea typeface="宋体" panose="02010600030101010101" pitchFamily="2" charset="-122"/>
              </a:rPr>
              <a:t>prevent confliction between business transactions</a:t>
            </a:r>
            <a:r>
              <a:rPr lang="en-US" altLang="zh-CN" dirty="0">
                <a:ea typeface="宋体" panose="02010600030101010101" pitchFamily="2" charset="-122"/>
              </a:rPr>
              <a:t>. </a:t>
            </a:r>
            <a:endParaRPr lang="en-US" altLang="zh-CN" dirty="0">
              <a:ea typeface="宋体" panose="02010600030101010101" pitchFamily="2" charset="-122"/>
            </a:endParaRPr>
          </a:p>
          <a:p>
            <a:pPr>
              <a:defRPr/>
            </a:pPr>
            <a:endParaRPr lang="en-US" altLang="zh-CN" dirty="0">
              <a:ea typeface="宋体" panose="02010600030101010101" pitchFamily="2" charset="-122"/>
            </a:endParaRPr>
          </a:p>
          <a:p>
            <a:pPr>
              <a:defRPr/>
            </a:pPr>
            <a:r>
              <a:rPr lang="en-US" altLang="zh-CN" dirty="0">
                <a:ea typeface="宋体" panose="02010600030101010101" pitchFamily="2" charset="-122"/>
              </a:rPr>
              <a:t>Locking is the solution</a:t>
            </a:r>
            <a:endParaRPr lang="en-US" altLang="zh-CN" dirty="0">
              <a:ea typeface="宋体" panose="02010600030101010101" pitchFamily="2" charset="-122"/>
            </a:endParaRPr>
          </a:p>
          <a:p>
            <a:pPr lvl="1">
              <a:defRPr/>
            </a:pPr>
            <a:r>
              <a:rPr lang="en-US" altLang="zh-CN" dirty="0">
                <a:ea typeface="宋体" panose="02010600030101010101" pitchFamily="2" charset="-122"/>
              </a:rPr>
              <a:t>What kind of lock?</a:t>
            </a: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 Transaction?</a:t>
            </a:r>
            <a:endParaRPr lang="en-US" altLang="zh-CN" dirty="0"/>
          </a:p>
        </p:txBody>
      </p:sp>
      <p:sp>
        <p:nvSpPr>
          <p:cNvPr id="3" name="内容占位符 2"/>
          <p:cNvSpPr>
            <a:spLocks noGrp="1"/>
          </p:cNvSpPr>
          <p:nvPr>
            <p:ph idx="1"/>
          </p:nvPr>
        </p:nvSpPr>
        <p:spPr/>
        <p:txBody>
          <a:bodyPr>
            <a:normAutofit/>
          </a:bodyPr>
          <a:lstStyle/>
          <a:p>
            <a:pPr>
              <a:spcBef>
                <a:spcPts val="0"/>
              </a:spcBef>
              <a:defRPr/>
            </a:pPr>
            <a:r>
              <a:rPr lang="en-US" altLang="zh-CN" dirty="0" err="1"/>
              <a:t>Pseudocode</a:t>
            </a:r>
            <a:r>
              <a:rPr lang="en-US" altLang="zh-CN" dirty="0"/>
              <a:t>:</a:t>
            </a:r>
            <a:endParaRPr lang="en-US" altLang="zh-CN" dirty="0"/>
          </a:p>
          <a:p>
            <a:pPr marL="300355"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begin transaction</a:t>
            </a:r>
            <a:endParaRPr lang="en-US" altLang="zh-CN" sz="1800" dirty="0">
              <a:solidFill>
                <a:schemeClr val="tx2"/>
              </a:solidFill>
              <a:latin typeface="Consolas" panose="020B0609020204030204" pitchFamily="49" charset="0"/>
              <a:cs typeface="Consolas" panose="020B0609020204030204" pitchFamily="49" charset="0"/>
            </a:endParaRPr>
          </a:p>
          <a:p>
            <a:pPr marL="300355"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debit checking account</a:t>
            </a:r>
            <a:endParaRPr lang="en-US" altLang="zh-CN" sz="1800" dirty="0">
              <a:solidFill>
                <a:schemeClr val="tx2"/>
              </a:solidFill>
              <a:latin typeface="Consolas" panose="020B0609020204030204" pitchFamily="49" charset="0"/>
              <a:cs typeface="Consolas" panose="020B0609020204030204" pitchFamily="49" charset="0"/>
            </a:endParaRPr>
          </a:p>
          <a:p>
            <a:pPr marL="300355"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credit savings account</a:t>
            </a:r>
            <a:endParaRPr lang="en-US" altLang="zh-CN" sz="1800" dirty="0">
              <a:solidFill>
                <a:schemeClr val="tx2"/>
              </a:solidFill>
              <a:latin typeface="Consolas" panose="020B0609020204030204" pitchFamily="49" charset="0"/>
              <a:cs typeface="Consolas" panose="020B0609020204030204" pitchFamily="49" charset="0"/>
            </a:endParaRPr>
          </a:p>
          <a:p>
            <a:pPr marL="300355"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update history log</a:t>
            </a:r>
            <a:endParaRPr lang="en-US" altLang="zh-CN" sz="1800" dirty="0">
              <a:solidFill>
                <a:schemeClr val="tx2"/>
              </a:solidFill>
              <a:latin typeface="Consolas" panose="020B0609020204030204" pitchFamily="49" charset="0"/>
              <a:cs typeface="Consolas" panose="020B0609020204030204" pitchFamily="49" charset="0"/>
            </a:endParaRPr>
          </a:p>
          <a:p>
            <a:pPr marL="300355"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commit transaction </a:t>
            </a:r>
            <a:endParaRPr lang="en-US" altLang="zh-CN" sz="1800" dirty="0">
              <a:solidFill>
                <a:schemeClr val="tx2"/>
              </a:solidFill>
              <a:latin typeface="Consolas" panose="020B0609020204030204" pitchFamily="49" charset="0"/>
              <a:cs typeface="Consolas" panose="020B0609020204030204" pitchFamily="49" charset="0"/>
            </a:endParaRPr>
          </a:p>
          <a:p>
            <a:pPr marL="300355" lvl="1" indent="0">
              <a:spcBef>
                <a:spcPts val="0"/>
              </a:spcBef>
              <a:buNone/>
              <a:defRPr/>
            </a:pPr>
            <a:endParaRPr lang="en-US" altLang="zh-CN" sz="1800" dirty="0">
              <a:solidFill>
                <a:schemeClr val="tx2"/>
              </a:solidFill>
              <a:latin typeface="Consolas" panose="020B0609020204030204" pitchFamily="49" charset="0"/>
              <a:cs typeface="Consolas" panose="020B0609020204030204" pitchFamily="49" charset="0"/>
            </a:endParaRPr>
          </a:p>
          <a:p>
            <a:pPr>
              <a:spcBef>
                <a:spcPts val="0"/>
              </a:spcBef>
              <a:defRPr/>
            </a:pPr>
            <a:r>
              <a:rPr lang="en-US" altLang="zh-CN" dirty="0"/>
              <a:t>A </a:t>
            </a:r>
            <a:r>
              <a:rPr lang="en-US" altLang="zh-CN" b="1" dirty="0">
                <a:solidFill>
                  <a:srgbClr val="FF0000"/>
                </a:solidFill>
              </a:rPr>
              <a:t>transaction</a:t>
            </a:r>
            <a:r>
              <a:rPr lang="en-US" altLang="zh-CN" dirty="0"/>
              <a:t> is often defined as an </a:t>
            </a:r>
            <a:r>
              <a:rPr lang="en-US" altLang="zh-CN" dirty="0">
                <a:solidFill>
                  <a:srgbClr val="FF0000"/>
                </a:solidFill>
              </a:rPr>
              <a:t>indivisible unit</a:t>
            </a:r>
            <a:r>
              <a:rPr lang="en-US" altLang="zh-CN" dirty="0"/>
              <a:t> of work</a:t>
            </a:r>
            <a:endParaRPr lang="en-US" altLang="zh-CN" dirty="0"/>
          </a:p>
          <a:p>
            <a:pPr lvl="1">
              <a:spcBef>
                <a:spcPts val="0"/>
              </a:spcBef>
              <a:defRPr/>
            </a:pPr>
            <a:r>
              <a:rPr lang="en-US" altLang="zh-CN" dirty="0"/>
              <a:t>Either all or none of the three steps must complete.</a:t>
            </a:r>
            <a:endParaRPr lang="en-US" altLang="zh-CN" dirty="0"/>
          </a:p>
          <a:p>
            <a:endParaRPr lang="zh-CN" altLang="en-US" dirty="0"/>
          </a:p>
          <a:p>
            <a:r>
              <a:rPr lang="en-US" altLang="zh-CN" dirty="0"/>
              <a:t>A transaction can end in two ways: </a:t>
            </a:r>
            <a:endParaRPr lang="en-US" altLang="zh-CN" dirty="0"/>
          </a:p>
          <a:p>
            <a:pPr lvl="1"/>
            <a:r>
              <a:rPr lang="en-US" altLang="zh-CN" dirty="0">
                <a:solidFill>
                  <a:srgbClr val="FF0000"/>
                </a:solidFill>
              </a:rPr>
              <a:t>with a commit or with a rollback</a:t>
            </a:r>
            <a:r>
              <a:rPr lang="en-US" altLang="zh-CN" dirty="0"/>
              <a:t>.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ea typeface="宋体" panose="02010600030101010101" pitchFamily="2" charset="-122"/>
              </a:rPr>
              <a:t>Optimistic Offline Lock</a:t>
            </a:r>
            <a:r>
              <a:rPr lang="en-US" altLang="zh-CN" dirty="0">
                <a:ea typeface="宋体" panose="02010600030101010101" pitchFamily="2" charset="-122"/>
              </a:rPr>
              <a:t> </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Rectangle 3"/>
          <p:cNvSpPr txBox="1">
            <a:spLocks noChangeArrowheads="1"/>
          </p:cNvSpPr>
          <p:nvPr/>
        </p:nvSpPr>
        <p:spPr>
          <a:xfrm>
            <a:off x="0" y="1563638"/>
            <a:ext cx="3563888" cy="34604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defRPr/>
            </a:pPr>
            <a:r>
              <a:rPr lang="en-US" altLang="zh-CN" sz="1600" dirty="0">
                <a:ea typeface="宋体" panose="02010600030101010101" pitchFamily="2" charset="-122"/>
              </a:rPr>
              <a:t>Optimistic Offline Lock solves this problem by validating that the changes about to be committed by one session </a:t>
            </a:r>
            <a:r>
              <a:rPr lang="en-US" altLang="zh-CN" sz="1600" dirty="0">
                <a:solidFill>
                  <a:srgbClr val="FF0000"/>
                </a:solidFill>
                <a:ea typeface="宋体" panose="02010600030101010101" pitchFamily="2" charset="-122"/>
              </a:rPr>
              <a:t>don't conflict with the changes of another session. </a:t>
            </a:r>
            <a:endParaRPr lang="en-US" altLang="zh-CN" sz="1600" dirty="0">
              <a:solidFill>
                <a:srgbClr val="FF0000"/>
              </a:solidFill>
              <a:ea typeface="宋体" panose="02010600030101010101" pitchFamily="2" charset="-122"/>
            </a:endParaRPr>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5936" y="2544"/>
            <a:ext cx="5146154" cy="515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Optimistic Offline Lock-How It Works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anose="02010600030101010101" pitchFamily="2" charset="-122"/>
              </a:rPr>
              <a:t>An Optimistic Offline Lock is obtained by validating that, in the time since a session loaded a record, </a:t>
            </a:r>
            <a:r>
              <a:rPr lang="en-US" altLang="zh-CN" dirty="0">
                <a:solidFill>
                  <a:srgbClr val="FF0000"/>
                </a:solidFill>
                <a:ea typeface="宋体" panose="02010600030101010101" pitchFamily="2" charset="-122"/>
              </a:rPr>
              <a:t>another session hasn't altered it</a:t>
            </a:r>
            <a:r>
              <a:rPr lang="en-US" altLang="zh-CN" dirty="0">
                <a:ea typeface="宋体" panose="02010600030101010101" pitchFamily="2" charset="-122"/>
              </a:rPr>
              <a:t>.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It can be acquired at any time but is valid only during the system transaction in which it is obtained.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Thus, in order that a business transaction not corrupt record data it must acquire an Optimistic Offline Lock for each member of its change set during the system transaction in which it applies changes to the database. </a:t>
            </a:r>
            <a:endParaRPr lang="en-US" altLang="zh-CN" dirty="0">
              <a:ea typeface="宋体" panose="02010600030101010101" pitchFamily="2" charset="-122"/>
            </a:endParaRPr>
          </a:p>
          <a:p>
            <a:pPr lvl="1">
              <a:lnSpc>
                <a:spcPct val="80000"/>
              </a:lnSpc>
              <a:defRPr/>
            </a:pPr>
            <a:endParaRPr lang="en-US" altLang="zh-CN" dirty="0">
              <a:ea typeface="宋体" panose="02010600030101010101" pitchFamily="2" charset="-122"/>
            </a:endParaRPr>
          </a:p>
          <a:p>
            <a:pPr>
              <a:lnSpc>
                <a:spcPct val="80000"/>
              </a:lnSpc>
              <a:defRPr/>
            </a:pPr>
            <a:r>
              <a:rPr lang="en-US" altLang="zh-CN" dirty="0">
                <a:ea typeface="宋体" panose="02010600030101010101" pitchFamily="2" charset="-122"/>
              </a:rPr>
              <a:t>The most common implementation is to </a:t>
            </a:r>
            <a:r>
              <a:rPr lang="en-US" altLang="zh-CN" dirty="0">
                <a:solidFill>
                  <a:srgbClr val="FF0000"/>
                </a:solidFill>
                <a:ea typeface="宋体" panose="02010600030101010101" pitchFamily="2" charset="-122"/>
              </a:rPr>
              <a:t>associate a version number</a:t>
            </a:r>
            <a:r>
              <a:rPr lang="en-US" altLang="zh-CN" dirty="0">
                <a:ea typeface="宋体" panose="02010600030101010101" pitchFamily="2" charset="-122"/>
              </a:rPr>
              <a:t> with each record in your system.</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With an RDBMS data store the verification is a matter of adding the version number to the criteria of any SQL statements used to update or delete a record. </a:t>
            </a:r>
            <a:endParaRPr lang="en-US" altLang="zh-CN" dirty="0">
              <a:ea typeface="宋体" panose="02010600030101010101" pitchFamily="2" charset="-122"/>
            </a:endParaRPr>
          </a:p>
          <a:p>
            <a:pPr lvl="1">
              <a:lnSpc>
                <a:spcPct val="80000"/>
              </a:lnSpc>
              <a:defRPr/>
            </a:pPr>
            <a:endParaRPr lang="en-US" altLang="zh-CN"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Optimistic Offline Lock-Example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anose="02010600030101010101" pitchFamily="2" charset="-122"/>
              </a:rPr>
              <a:t>Our data is stored in a relational database,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so each table must also store version and modification data.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Here's the schema for a customer table as well as the standard CRUD SQL necessary to support the Optimistic Offline Lock:</a:t>
            </a:r>
            <a:endParaRPr lang="en-US" altLang="zh-CN" dirty="0">
              <a:ea typeface="宋体" panose="02010600030101010101" pitchFamily="2" charset="-122"/>
            </a:endParaRPr>
          </a:p>
          <a:p>
            <a:pPr lvl="1">
              <a:lnSpc>
                <a:spcPct val="80000"/>
              </a:lnSpc>
              <a:defRPr/>
            </a:pP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table customer:</a:t>
            </a:r>
            <a:endParaRPr lang="en-US" altLang="zh-CN" dirty="0">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create table customer(id </a:t>
            </a:r>
            <a:r>
              <a:rPr lang="en-US" altLang="zh-CN" dirty="0" err="1">
                <a:solidFill>
                  <a:srgbClr val="800000"/>
                </a:solidFill>
                <a:ea typeface="宋体" panose="02010600030101010101" pitchFamily="2" charset="-122"/>
              </a:rPr>
              <a:t>bigint</a:t>
            </a:r>
            <a:r>
              <a:rPr lang="en-US" altLang="zh-CN" dirty="0">
                <a:solidFill>
                  <a:srgbClr val="800000"/>
                </a:solidFill>
                <a:ea typeface="宋体" panose="02010600030101010101" pitchFamily="2" charset="-122"/>
              </a:rPr>
              <a:t> primary key, name varchar, </a:t>
            </a:r>
            <a:r>
              <a:rPr lang="en-US" altLang="zh-CN" dirty="0" err="1">
                <a:solidFill>
                  <a:srgbClr val="800000"/>
                </a:solidFill>
                <a:ea typeface="宋体" panose="02010600030101010101" pitchFamily="2" charset="-122"/>
              </a:rPr>
              <a:t>createdby</a:t>
            </a:r>
            <a:r>
              <a:rPr lang="en-US" altLang="zh-CN" dirty="0">
                <a:solidFill>
                  <a:srgbClr val="800000"/>
                </a:solidFill>
                <a:ea typeface="宋体" panose="02010600030101010101" pitchFamily="2" charset="-122"/>
              </a:rPr>
              <a:t> varchar, created datetime, </a:t>
            </a:r>
            <a:r>
              <a:rPr lang="en-US" altLang="zh-CN" dirty="0" err="1">
                <a:solidFill>
                  <a:srgbClr val="800000"/>
                </a:solidFill>
                <a:ea typeface="宋体" panose="02010600030101010101" pitchFamily="2" charset="-122"/>
              </a:rPr>
              <a:t>modifiedby</a:t>
            </a:r>
            <a:r>
              <a:rPr lang="en-US" altLang="zh-CN" dirty="0">
                <a:solidFill>
                  <a:srgbClr val="800000"/>
                </a:solidFill>
                <a:ea typeface="宋体" panose="02010600030101010101" pitchFamily="2" charset="-122"/>
              </a:rPr>
              <a:t> varchar, modified datetime, version int) </a:t>
            </a:r>
            <a:endParaRPr lang="en-US" altLang="zh-CN" dirty="0">
              <a:solidFill>
                <a:srgbClr val="800000"/>
              </a:solidFill>
              <a:ea typeface="宋体" panose="02010600030101010101" pitchFamily="2" charset="-122"/>
            </a:endParaRPr>
          </a:p>
          <a:p>
            <a:pPr lvl="1">
              <a:lnSpc>
                <a:spcPct val="80000"/>
              </a:lnSpc>
              <a:buFontTx/>
              <a:buNone/>
              <a:defRPr/>
            </a:pPr>
            <a:endParaRPr lang="en-US" altLang="zh-CN" dirty="0">
              <a:solidFill>
                <a:srgbClr val="800000"/>
              </a:solidFill>
              <a:ea typeface="宋体" panose="02010600030101010101" pitchFamily="2" charset="-122"/>
            </a:endParaRPr>
          </a:p>
          <a:p>
            <a:pPr lvl="1">
              <a:lnSpc>
                <a:spcPct val="80000"/>
              </a:lnSpc>
              <a:defRPr/>
            </a:pPr>
            <a:r>
              <a:rPr lang="en-US" altLang="zh-CN" dirty="0">
                <a:ea typeface="宋体" panose="02010600030101010101" pitchFamily="2" charset="-122"/>
              </a:rPr>
              <a:t>SQL customer CRUD:</a:t>
            </a:r>
            <a:endParaRPr lang="en-US" altLang="zh-CN" dirty="0">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INSERT INTO customer VALUES (?, ?, ?, ?, ?, ?, ?)</a:t>
            </a:r>
            <a:endParaRPr lang="en-US" altLang="zh-CN" dirty="0">
              <a:solidFill>
                <a:srgbClr val="800000"/>
              </a:solidFill>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SELECT * FROM customer WHERE id = ? </a:t>
            </a:r>
            <a:endParaRPr lang="en-US" altLang="zh-CN" dirty="0">
              <a:solidFill>
                <a:srgbClr val="800000"/>
              </a:solidFill>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UPDATE customer SET name = ?, </a:t>
            </a:r>
            <a:r>
              <a:rPr lang="en-US" altLang="zh-CN" dirty="0" err="1">
                <a:solidFill>
                  <a:srgbClr val="800000"/>
                </a:solidFill>
                <a:ea typeface="宋体" panose="02010600030101010101" pitchFamily="2" charset="-122"/>
              </a:rPr>
              <a:t>modifiedBy</a:t>
            </a:r>
            <a:r>
              <a:rPr lang="en-US" altLang="zh-CN" dirty="0">
                <a:solidFill>
                  <a:srgbClr val="800000"/>
                </a:solidFill>
                <a:ea typeface="宋体" panose="02010600030101010101" pitchFamily="2" charset="-122"/>
              </a:rPr>
              <a:t> = ?, modified = ?, version = ? </a:t>
            </a:r>
            <a:endParaRPr lang="en-US" altLang="zh-CN" dirty="0">
              <a:solidFill>
                <a:srgbClr val="800000"/>
              </a:solidFill>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WHERE id = ? and version = ? </a:t>
            </a:r>
            <a:endParaRPr lang="en-US" altLang="zh-CN" dirty="0">
              <a:solidFill>
                <a:srgbClr val="800000"/>
              </a:solidFill>
              <a:ea typeface="宋体" panose="02010600030101010101" pitchFamily="2" charset="-122"/>
            </a:endParaRPr>
          </a:p>
          <a:p>
            <a:pPr lvl="1">
              <a:lnSpc>
                <a:spcPct val="80000"/>
              </a:lnSpc>
              <a:buFontTx/>
              <a:buNone/>
              <a:defRPr/>
            </a:pPr>
            <a:r>
              <a:rPr lang="en-US" altLang="zh-CN" dirty="0">
                <a:solidFill>
                  <a:srgbClr val="800000"/>
                </a:solidFill>
                <a:ea typeface="宋体" panose="02010600030101010101" pitchFamily="2" charset="-122"/>
              </a:rPr>
              <a:t>  DELETE FROM customer WHERE id = ? and version = ? </a:t>
            </a:r>
            <a:endParaRPr lang="en-US" altLang="zh-CN" dirty="0">
              <a:solidFill>
                <a:srgbClr val="800000"/>
              </a:solidFill>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ea typeface="宋体" panose="02010600030101010101" pitchFamily="2" charset="-122"/>
              </a:rPr>
              <a:t>Pessimistic Offline Lock</a:t>
            </a:r>
            <a:endParaRPr lang="en-US" altLang="zh-CN" dirty="0">
              <a:solidFill>
                <a:srgbClr val="FF00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Rectangle 3"/>
          <p:cNvSpPr txBox="1">
            <a:spLocks noChangeArrowheads="1"/>
          </p:cNvSpPr>
          <p:nvPr/>
        </p:nvSpPr>
        <p:spPr>
          <a:xfrm>
            <a:off x="19844" y="1080120"/>
            <a:ext cx="3908537" cy="321982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defRPr/>
            </a:pPr>
            <a:r>
              <a:rPr lang="en-US" altLang="zh-CN" sz="1800" dirty="0">
                <a:ea typeface="宋体" panose="02010600030101010101" pitchFamily="2" charset="-122"/>
              </a:rPr>
              <a:t>Pessimistic Offline Lock prevents conflicts by avoiding them altogether. </a:t>
            </a:r>
            <a:endParaRPr lang="en-US" altLang="zh-CN" sz="1800" dirty="0">
              <a:ea typeface="宋体" panose="02010600030101010101" pitchFamily="2" charset="-122"/>
            </a:endParaRPr>
          </a:p>
          <a:p>
            <a:pPr lvl="1">
              <a:lnSpc>
                <a:spcPct val="80000"/>
              </a:lnSpc>
              <a:defRPr/>
            </a:pPr>
            <a:r>
              <a:rPr lang="en-US" altLang="zh-CN" sz="1600" dirty="0">
                <a:ea typeface="宋体" panose="02010600030101010101" pitchFamily="2" charset="-122"/>
              </a:rPr>
              <a:t>It </a:t>
            </a:r>
            <a:r>
              <a:rPr lang="en-US" altLang="zh-CN" sz="1600" dirty="0">
                <a:solidFill>
                  <a:srgbClr val="FF0000"/>
                </a:solidFill>
                <a:ea typeface="宋体" panose="02010600030101010101" pitchFamily="2" charset="-122"/>
              </a:rPr>
              <a:t>forces</a:t>
            </a:r>
            <a:r>
              <a:rPr lang="en-US" altLang="zh-CN" sz="1600" dirty="0">
                <a:ea typeface="宋体" panose="02010600030101010101" pitchFamily="2" charset="-122"/>
              </a:rPr>
              <a:t> a business transaction to </a:t>
            </a:r>
            <a:r>
              <a:rPr lang="en-US" altLang="zh-CN" sz="1600" dirty="0">
                <a:solidFill>
                  <a:srgbClr val="FF0000"/>
                </a:solidFill>
                <a:ea typeface="宋体" panose="02010600030101010101" pitchFamily="2" charset="-122"/>
              </a:rPr>
              <a:t>acquire a lock on a piece of data before it starts to use it</a:t>
            </a:r>
            <a:r>
              <a:rPr lang="en-US" altLang="zh-CN" sz="1600" dirty="0">
                <a:ea typeface="宋体" panose="02010600030101010101" pitchFamily="2" charset="-122"/>
              </a:rPr>
              <a:t>, so that, most of the time, once you begin a business transaction you can be pretty sure </a:t>
            </a:r>
            <a:r>
              <a:rPr lang="en-US" altLang="zh-CN" sz="1600" dirty="0">
                <a:solidFill>
                  <a:srgbClr val="FF0000"/>
                </a:solidFill>
                <a:ea typeface="宋体" panose="02010600030101010101" pitchFamily="2" charset="-122"/>
              </a:rPr>
              <a:t>you'll complete it without being bounced by concurrency control</a:t>
            </a:r>
            <a:r>
              <a:rPr lang="en-US" altLang="zh-CN" sz="1600" dirty="0">
                <a:ea typeface="宋体" panose="02010600030101010101" pitchFamily="2" charset="-122"/>
              </a:rPr>
              <a:t>.</a:t>
            </a:r>
            <a:endParaRPr lang="en-US" altLang="zh-CN" sz="1600" dirty="0">
              <a:ea typeface="宋体" panose="02010600030101010101" pitchFamily="2" charset="-122"/>
            </a:endParaRPr>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8537" y="843558"/>
            <a:ext cx="5235464" cy="431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624736" cy="413814"/>
          </a:xfrm>
        </p:spPr>
        <p:txBody>
          <a:bodyPr/>
          <a:lstStyle/>
          <a:p>
            <a:r>
              <a:rPr lang="en-US" altLang="zh-CN" dirty="0">
                <a:ea typeface="宋体" panose="02010600030101010101" pitchFamily="2" charset="-122"/>
              </a:rPr>
              <a:t>Pessimistic Offline Lock-How It Works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anose="02010600030101010101" pitchFamily="2" charset="-122"/>
              </a:rPr>
              <a:t>You implement Pessimistic Offline Lock in three phases: </a:t>
            </a:r>
            <a:endParaRPr lang="en-US" altLang="zh-CN" dirty="0">
              <a:ea typeface="宋体" panose="02010600030101010101" pitchFamily="2" charset="-122"/>
            </a:endParaRPr>
          </a:p>
          <a:p>
            <a:pPr lvl="1">
              <a:lnSpc>
                <a:spcPct val="80000"/>
              </a:lnSpc>
              <a:defRPr/>
            </a:pPr>
            <a:r>
              <a:rPr lang="en-US" altLang="zh-CN" dirty="0">
                <a:solidFill>
                  <a:srgbClr val="FF0000"/>
                </a:solidFill>
                <a:ea typeface="宋体" panose="02010600030101010101" pitchFamily="2" charset="-122"/>
              </a:rPr>
              <a:t>determining what type of locks you need</a:t>
            </a:r>
            <a:r>
              <a:rPr lang="en-US" altLang="zh-CN" dirty="0">
                <a:ea typeface="宋体" panose="02010600030101010101" pitchFamily="2" charset="-122"/>
              </a:rPr>
              <a:t>,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building a lock manager,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and defining procedures for a business transaction to use locks. </a:t>
            </a:r>
            <a:endParaRPr lang="en-US" altLang="zh-CN" dirty="0">
              <a:ea typeface="宋体" panose="02010600030101010101" pitchFamily="2" charset="-122"/>
            </a:endParaRPr>
          </a:p>
          <a:p>
            <a:pPr>
              <a:lnSpc>
                <a:spcPct val="80000"/>
              </a:lnSpc>
              <a:defRPr/>
            </a:pPr>
            <a:endParaRPr lang="en-US" altLang="zh-CN" dirty="0">
              <a:ea typeface="宋体" panose="02010600030101010101" pitchFamily="2" charset="-122"/>
            </a:endParaRPr>
          </a:p>
          <a:p>
            <a:pPr>
              <a:lnSpc>
                <a:spcPct val="80000"/>
              </a:lnSpc>
              <a:defRPr/>
            </a:pPr>
            <a:r>
              <a:rPr lang="en-US" altLang="zh-CN" dirty="0">
                <a:ea typeface="宋体" panose="02010600030101010101" pitchFamily="2" charset="-122"/>
              </a:rPr>
              <a:t>Lock types:</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exclusive write lock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exclusive read lock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read/write lock </a:t>
            </a:r>
            <a:endParaRPr lang="en-US" altLang="zh-CN" dirty="0">
              <a:ea typeface="宋体" panose="02010600030101010101" pitchFamily="2" charset="-122"/>
            </a:endParaRPr>
          </a:p>
          <a:p>
            <a:pPr lvl="2">
              <a:lnSpc>
                <a:spcPct val="80000"/>
              </a:lnSpc>
              <a:defRPr/>
            </a:pPr>
            <a:r>
              <a:rPr lang="en-US" altLang="zh-CN" dirty="0">
                <a:ea typeface="宋体" panose="02010600030101010101" pitchFamily="2" charset="-122"/>
              </a:rPr>
              <a:t>Read and write locks are mutually exclusive. </a:t>
            </a:r>
            <a:endParaRPr lang="en-US" altLang="zh-CN" dirty="0">
              <a:ea typeface="宋体" panose="02010600030101010101" pitchFamily="2" charset="-122"/>
            </a:endParaRPr>
          </a:p>
          <a:p>
            <a:pPr lvl="2">
              <a:lnSpc>
                <a:spcPct val="80000"/>
              </a:lnSpc>
              <a:defRPr/>
            </a:pPr>
            <a:r>
              <a:rPr lang="en-US" altLang="zh-CN" dirty="0">
                <a:ea typeface="宋体" panose="02010600030101010101" pitchFamily="2" charset="-122"/>
              </a:rPr>
              <a:t>Concurrent read locks are acceptable. </a:t>
            </a:r>
            <a:endParaRPr lang="en-US" altLang="zh-CN" dirty="0">
              <a:ea typeface="宋体" panose="02010600030101010101" pitchFamily="2" charset="-122"/>
            </a:endParaRPr>
          </a:p>
          <a:p>
            <a:pPr lvl="2">
              <a:lnSpc>
                <a:spcPct val="80000"/>
              </a:lnSpc>
              <a:defRPr/>
            </a:pPr>
            <a:endParaRPr lang="en-US" altLang="zh-CN" dirty="0">
              <a:ea typeface="宋体" panose="02010600030101010101" pitchFamily="2" charset="-122"/>
            </a:endParaRPr>
          </a:p>
          <a:p>
            <a:pPr>
              <a:lnSpc>
                <a:spcPct val="80000"/>
              </a:lnSpc>
              <a:defRPr/>
            </a:pPr>
            <a:r>
              <a:rPr lang="en-US" altLang="zh-CN" dirty="0">
                <a:ea typeface="宋体" panose="02010600030101010101" pitchFamily="2" charset="-122"/>
              </a:rPr>
              <a:t>In choosing the correct lock type think about maximizing system concurrency, meeting business needs, and minimizing code complexity. </a:t>
            </a:r>
            <a:endParaRPr lang="en-US" altLang="zh-CN" dirty="0">
              <a:ea typeface="宋体" panose="02010600030101010101" pitchFamily="2" charset="-122"/>
            </a:endParaRPr>
          </a:p>
          <a:p>
            <a:pPr lvl="1">
              <a:lnSpc>
                <a:spcPct val="80000"/>
              </a:lnSpc>
              <a:defRPr/>
            </a:pPr>
            <a:r>
              <a:rPr lang="en-US" altLang="zh-CN" dirty="0">
                <a:ea typeface="宋体" panose="02010600030101010101" pitchFamily="2" charset="-122"/>
              </a:rPr>
              <a:t>Also keep in mind that the locking strategy must be understood by domain modelers and analysts. </a:t>
            </a:r>
            <a:endParaRPr lang="en-US" altLang="zh-CN" dirty="0">
              <a:ea typeface="宋体" panose="02010600030101010101" pitchFamily="2" charset="-122"/>
            </a:endParaRPr>
          </a:p>
          <a:p>
            <a:pPr lvl="1">
              <a:lnSpc>
                <a:spcPct val="80000"/>
              </a:lnSpc>
              <a:defRPr/>
            </a:pPr>
            <a:endParaRPr lang="en-US" altLang="zh-CN" sz="12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a:t>
            </a:r>
            <a:r>
              <a:rPr lang="zh-CN" altLang="en-US" dirty="0">
                <a:ea typeface="宋体" panose="02010600030101010101" pitchFamily="2" charset="-122"/>
              </a:rPr>
              <a:t>粗粒度的</a:t>
            </a:r>
            <a:r>
              <a:rPr lang="en-US" altLang="zh-CN" dirty="0">
                <a:ea typeface="宋体" panose="02010600030101010101" pitchFamily="2" charset="-122"/>
              </a:rPr>
              <a:t>)-Grained Lock </a:t>
            </a:r>
            <a:endParaRPr lang="zh-CN" altLang="en-US" dirty="0"/>
          </a:p>
        </p:txBody>
      </p:sp>
      <p:sp>
        <p:nvSpPr>
          <p:cNvPr id="3" name="内容占位符 2"/>
          <p:cNvSpPr>
            <a:spLocks noGrp="1"/>
          </p:cNvSpPr>
          <p:nvPr>
            <p:ph idx="1"/>
          </p:nvPr>
        </p:nvSpPr>
        <p:spPr/>
        <p:txBody>
          <a:bodyPr>
            <a:normAutofit lnSpcReduction="10000"/>
          </a:bodyPr>
          <a:lstStyle/>
          <a:p>
            <a:pPr marL="285750" indent="-285750">
              <a:lnSpc>
                <a:spcPct val="90000"/>
              </a:lnSpc>
              <a:defRPr/>
            </a:pPr>
            <a:r>
              <a:rPr lang="en-US" altLang="zh-CN" dirty="0">
                <a:ea typeface="宋体" panose="02010600030101010101" pitchFamily="2" charset="-122"/>
              </a:rPr>
              <a:t>Locks a set of </a:t>
            </a:r>
            <a:r>
              <a:rPr lang="en-US" altLang="zh-CN" dirty="0">
                <a:solidFill>
                  <a:srgbClr val="FF0000"/>
                </a:solidFill>
                <a:ea typeface="宋体" panose="02010600030101010101" pitchFamily="2" charset="-122"/>
              </a:rPr>
              <a:t>related objects</a:t>
            </a:r>
            <a:r>
              <a:rPr lang="en-US" altLang="zh-CN" dirty="0">
                <a:ea typeface="宋体" panose="02010600030101010101" pitchFamily="2" charset="-122"/>
              </a:rPr>
              <a:t> with a </a:t>
            </a:r>
            <a:r>
              <a:rPr lang="en-US" altLang="zh-CN" dirty="0">
                <a:solidFill>
                  <a:srgbClr val="FF0000"/>
                </a:solidFill>
                <a:ea typeface="宋体" panose="02010600030101010101" pitchFamily="2" charset="-122"/>
              </a:rPr>
              <a:t>single lock</a:t>
            </a:r>
            <a:r>
              <a:rPr lang="en-US" altLang="zh-CN" dirty="0">
                <a:ea typeface="宋体" panose="02010600030101010101" pitchFamily="2" charset="-122"/>
              </a:rPr>
              <a:t>.</a:t>
            </a: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endParaRPr lang="en-US" altLang="zh-CN" dirty="0">
              <a:ea typeface="宋体" panose="02010600030101010101" pitchFamily="2" charset="-122"/>
            </a:endParaRPr>
          </a:p>
          <a:p>
            <a:pPr marL="285750" indent="-285750">
              <a:lnSpc>
                <a:spcPct val="90000"/>
              </a:lnSpc>
              <a:defRPr/>
            </a:pPr>
            <a:r>
              <a:rPr lang="en-US" altLang="zh-CN" dirty="0">
                <a:ea typeface="宋体" panose="02010600030101010101" pitchFamily="2" charset="-122"/>
              </a:rPr>
              <a:t>A Coarse-Grained Lock </a:t>
            </a:r>
            <a:endParaRPr lang="en-US" altLang="zh-CN" dirty="0">
              <a:ea typeface="宋体" panose="02010600030101010101" pitchFamily="2" charset="-122"/>
            </a:endParaRPr>
          </a:p>
          <a:p>
            <a:pPr marL="586105" lvl="1" indent="-285750">
              <a:lnSpc>
                <a:spcPct val="90000"/>
              </a:lnSpc>
              <a:defRPr/>
            </a:pPr>
            <a:r>
              <a:rPr lang="en-US" altLang="zh-CN" dirty="0">
                <a:ea typeface="宋体" panose="02010600030101010101" pitchFamily="2" charset="-122"/>
              </a:rPr>
              <a:t>is a single lock that covers many objects. </a:t>
            </a:r>
            <a:endParaRPr lang="en-US" altLang="zh-CN" dirty="0">
              <a:ea typeface="宋体" panose="02010600030101010101" pitchFamily="2" charset="-122"/>
            </a:endParaRPr>
          </a:p>
          <a:p>
            <a:pPr marL="586105" lvl="1" indent="-285750">
              <a:lnSpc>
                <a:spcPct val="90000"/>
              </a:lnSpc>
              <a:defRPr/>
            </a:pPr>
            <a:r>
              <a:rPr lang="en-US" altLang="zh-CN" dirty="0">
                <a:ea typeface="宋体" panose="02010600030101010101" pitchFamily="2" charset="-122"/>
              </a:rPr>
              <a:t>It not only simplifies the locking action itself but also frees you from having to load all the members of a group in order to lock them.</a:t>
            </a:r>
            <a:endParaRPr lang="en-US" altLang="zh-CN"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0569" y="1329613"/>
            <a:ext cx="4514850" cy="210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Coarse-Grained Lock-How It Works </a:t>
            </a:r>
            <a:endParaRPr lang="zh-CN" altLang="en-US" dirty="0"/>
          </a:p>
        </p:txBody>
      </p:sp>
      <p:sp>
        <p:nvSpPr>
          <p:cNvPr id="3" name="内容占位符 2"/>
          <p:cNvSpPr>
            <a:spLocks noGrp="1"/>
          </p:cNvSpPr>
          <p:nvPr>
            <p:ph idx="1"/>
          </p:nvPr>
        </p:nvSpPr>
        <p:spPr/>
        <p:txBody>
          <a:bodyPr/>
          <a:lstStyle/>
          <a:p>
            <a:pPr marL="285750" indent="-285750">
              <a:lnSpc>
                <a:spcPct val="80000"/>
              </a:lnSpc>
              <a:defRPr/>
            </a:pPr>
            <a:r>
              <a:rPr lang="en-US" altLang="zh-CN" dirty="0">
                <a:ea typeface="宋体" panose="02010600030101010101" pitchFamily="2" charset="-122"/>
              </a:rPr>
              <a:t>With </a:t>
            </a:r>
            <a:r>
              <a:rPr lang="en-US" altLang="zh-CN" dirty="0">
                <a:solidFill>
                  <a:srgbClr val="FF0000"/>
                </a:solidFill>
                <a:ea typeface="宋体" panose="02010600030101010101" pitchFamily="2" charset="-122"/>
              </a:rPr>
              <a:t>Optimistic Offline Lock</a:t>
            </a:r>
            <a:r>
              <a:rPr lang="en-US" altLang="zh-CN" dirty="0">
                <a:ea typeface="宋体" panose="02010600030101010101" pitchFamily="2" charset="-122"/>
              </a:rPr>
              <a:t>, having each item in a group share a version creates the single point of contention, which means sharing the </a:t>
            </a:r>
            <a:r>
              <a:rPr lang="en-US" altLang="zh-CN" dirty="0">
                <a:solidFill>
                  <a:srgbClr val="FF0000"/>
                </a:solidFill>
                <a:ea typeface="宋体" panose="02010600030101010101" pitchFamily="2" charset="-122"/>
              </a:rPr>
              <a:t>same </a:t>
            </a:r>
            <a:r>
              <a:rPr lang="en-US" altLang="zh-CN" dirty="0">
                <a:ea typeface="宋体" panose="02010600030101010101" pitchFamily="2" charset="-122"/>
              </a:rPr>
              <a:t>version, not an </a:t>
            </a:r>
            <a:r>
              <a:rPr lang="en-US" altLang="zh-CN" dirty="0">
                <a:solidFill>
                  <a:srgbClr val="FF0000"/>
                </a:solidFill>
                <a:ea typeface="宋体" panose="02010600030101010101" pitchFamily="2" charset="-122"/>
              </a:rPr>
              <a:t>equal </a:t>
            </a:r>
            <a:r>
              <a:rPr lang="en-US" altLang="zh-CN" dirty="0">
                <a:ea typeface="宋体" panose="02010600030101010101" pitchFamily="2" charset="-122"/>
              </a:rPr>
              <a:t>version. </a:t>
            </a:r>
            <a:endParaRPr lang="en-US" altLang="zh-CN" dirty="0">
              <a:ea typeface="宋体" panose="02010600030101010101" pitchFamily="2" charset="-122"/>
            </a:endParaRPr>
          </a:p>
          <a:p>
            <a:pPr marL="600075" lvl="1" indent="-257175">
              <a:lnSpc>
                <a:spcPct val="80000"/>
              </a:lnSpc>
              <a:defRPr/>
            </a:pPr>
            <a:r>
              <a:rPr lang="en-US" altLang="zh-CN" dirty="0">
                <a:ea typeface="宋体" panose="02010600030101010101" pitchFamily="2" charset="-122"/>
              </a:rPr>
              <a:t>Incrementing this version will lock the entire group with a shared lock. </a:t>
            </a:r>
            <a:endParaRPr lang="en-US" altLang="zh-CN" dirty="0">
              <a:ea typeface="宋体" panose="02010600030101010101" pitchFamily="2" charset="-122"/>
            </a:endParaRPr>
          </a:p>
          <a:p>
            <a:pPr marL="600075" lvl="1" indent="-257175">
              <a:lnSpc>
                <a:spcPct val="80000"/>
              </a:lnSpc>
              <a:defRPr/>
            </a:pPr>
            <a:r>
              <a:rPr lang="en-US" altLang="zh-CN" dirty="0">
                <a:ea typeface="宋体" panose="02010600030101010101" pitchFamily="2" charset="-122"/>
              </a:rPr>
              <a:t>Set up your model to point every member of the group at the shared version and you have certainly minimized the path to the point of contention.</a:t>
            </a:r>
            <a:endParaRPr lang="en-US" altLang="zh-CN"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8950" y="2415165"/>
            <a:ext cx="3086100" cy="235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Coarse-Grained Lock-How It Works </a:t>
            </a:r>
            <a:endParaRPr lang="zh-CN" altLang="en-US" dirty="0"/>
          </a:p>
        </p:txBody>
      </p:sp>
      <p:sp>
        <p:nvSpPr>
          <p:cNvPr id="3" name="内容占位符 2"/>
          <p:cNvSpPr>
            <a:spLocks noGrp="1"/>
          </p:cNvSpPr>
          <p:nvPr>
            <p:ph idx="1"/>
          </p:nvPr>
        </p:nvSpPr>
        <p:spPr/>
        <p:txBody>
          <a:bodyPr/>
          <a:lstStyle/>
          <a:p>
            <a:pPr marL="285750" indent="-285750">
              <a:lnSpc>
                <a:spcPct val="90000"/>
              </a:lnSpc>
              <a:defRPr/>
            </a:pPr>
            <a:r>
              <a:rPr lang="en-US" altLang="zh-CN" dirty="0">
                <a:ea typeface="宋体" panose="02010600030101010101" pitchFamily="2" charset="-122"/>
              </a:rPr>
              <a:t>A shared </a:t>
            </a:r>
            <a:r>
              <a:rPr lang="en-US" altLang="zh-CN" dirty="0">
                <a:solidFill>
                  <a:srgbClr val="FF0000"/>
                </a:solidFill>
                <a:ea typeface="宋体" panose="02010600030101010101" pitchFamily="2" charset="-122"/>
              </a:rPr>
              <a:t>Pessimistic Offline Lock</a:t>
            </a:r>
            <a:r>
              <a:rPr lang="en-US" altLang="zh-CN" dirty="0">
                <a:ea typeface="宋体" panose="02010600030101010101" pitchFamily="2" charset="-122"/>
              </a:rPr>
              <a:t> requires that each member of the group share some sort of lockable token, on which it must then be acquired. </a:t>
            </a:r>
            <a:endParaRPr lang="en-US" altLang="zh-CN" dirty="0">
              <a:ea typeface="宋体" panose="02010600030101010101" pitchFamily="2" charset="-122"/>
            </a:endParaRPr>
          </a:p>
          <a:p>
            <a:pPr marL="600075" lvl="1" indent="-257175">
              <a:lnSpc>
                <a:spcPct val="90000"/>
              </a:lnSpc>
              <a:defRPr/>
            </a:pPr>
            <a:r>
              <a:rPr lang="en-US" altLang="zh-CN" dirty="0">
                <a:ea typeface="宋体" panose="02010600030101010101" pitchFamily="2" charset="-122"/>
              </a:rPr>
              <a:t>As Pessimistic Offline Lock is often used as a complement to Optimistic Offline Lock, a shared version object makes an excellent candidate for the lockable token role.</a:t>
            </a:r>
            <a:endParaRPr lang="en-US" altLang="zh-CN"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850" y="2457451"/>
            <a:ext cx="4843463" cy="233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MySQL</a:t>
            </a:r>
            <a:r>
              <a:rPr kumimoji="1" lang="zh-CN" altLang="en-US" dirty="0"/>
              <a:t>中的事务</a:t>
            </a:r>
            <a:endParaRPr kumimoji="1" lang="zh-CN" altLang="en-US" dirty="0"/>
          </a:p>
        </p:txBody>
      </p:sp>
      <p:sp>
        <p:nvSpPr>
          <p:cNvPr id="3" name="内容占位符 2"/>
          <p:cNvSpPr>
            <a:spLocks noGrp="1"/>
          </p:cNvSpPr>
          <p:nvPr>
            <p:ph idx="1"/>
          </p:nvPr>
        </p:nvSpPr>
        <p:spPr/>
        <p:txBody>
          <a:bodyPr/>
          <a:lstStyle/>
          <a:p>
            <a:r>
              <a:rPr lang="en-US" altLang="zh-CN" dirty="0"/>
              <a:t>3000</a:t>
            </a:r>
            <a:r>
              <a:rPr lang="zh-CN" altLang="en-US" dirty="0"/>
              <a:t>帧动画图解</a:t>
            </a:r>
            <a:r>
              <a:rPr lang="en-US" altLang="zh-CN" dirty="0"/>
              <a:t>MySQL</a:t>
            </a:r>
            <a:r>
              <a:rPr lang="zh-CN" altLang="en-US" dirty="0"/>
              <a:t>为什么需要</a:t>
            </a:r>
            <a:r>
              <a:rPr lang="en-US" altLang="zh-CN" dirty="0" err="1"/>
              <a:t>binlog</a:t>
            </a:r>
            <a:r>
              <a:rPr lang="zh-CN" altLang="en-US" dirty="0"/>
              <a:t>、</a:t>
            </a:r>
            <a:r>
              <a:rPr lang="en-US" altLang="zh-CN" dirty="0"/>
              <a:t>redo log</a:t>
            </a:r>
            <a:r>
              <a:rPr lang="zh-CN" altLang="en-US" dirty="0"/>
              <a:t>和</a:t>
            </a:r>
            <a:r>
              <a:rPr lang="en-US" altLang="zh-CN" dirty="0"/>
              <a:t>undo log</a:t>
            </a:r>
            <a:endParaRPr lang="en-US" altLang="zh-CN" dirty="0"/>
          </a:p>
          <a:p>
            <a:pPr lvl="1"/>
            <a:r>
              <a:rPr kumimoji="1" lang="en-US" altLang="zh-CN" dirty="0">
                <a:hlinkClick r:id="rId1"/>
              </a:rPr>
              <a:t>https://blog.csdn.net/hollis_chuang/article/details/125383029</a:t>
            </a:r>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956" y="1563256"/>
            <a:ext cx="6817128" cy="2967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a:bodyPr>
          <a:lstStyle/>
          <a:p>
            <a:r>
              <a:rPr lang="en-US" altLang="zh-CN" dirty="0"/>
              <a:t>The Java EE 8 Tutorial</a:t>
            </a:r>
            <a:r>
              <a:rPr lang="zh-CN" altLang="en-US" dirty="0"/>
              <a:t> </a:t>
            </a:r>
            <a:r>
              <a:rPr lang="en-US" altLang="zh-CN" dirty="0"/>
              <a:t>-</a:t>
            </a:r>
            <a:r>
              <a:rPr lang="zh-CN" altLang="en-US" dirty="0"/>
              <a:t> </a:t>
            </a:r>
            <a:r>
              <a:rPr lang="en-US" altLang="zh-CN" dirty="0"/>
              <a:t>Transactions</a:t>
            </a:r>
            <a:endParaRPr lang="en-US" altLang="zh-CN" dirty="0"/>
          </a:p>
          <a:p>
            <a:pPr lvl="1"/>
            <a:r>
              <a:rPr lang="en-GB" altLang="zh-CN" dirty="0">
                <a:hlinkClick r:id="rId1"/>
              </a:rPr>
              <a:t>https://javaee.github.io/tutorial/transactions.html#BNCIH </a:t>
            </a:r>
            <a:endParaRPr lang="en-GB" altLang="zh-CN" dirty="0"/>
          </a:p>
          <a:p>
            <a:r>
              <a:rPr lang="en-US" altLang="zh-CN" dirty="0"/>
              <a:t>Managing Transactions</a:t>
            </a:r>
            <a:endParaRPr lang="en-US" altLang="zh-CN" dirty="0"/>
          </a:p>
          <a:p>
            <a:pPr lvl="1"/>
            <a:r>
              <a:rPr lang="en-US" altLang="zh-CN" dirty="0">
                <a:hlinkClick r:id="rId2"/>
              </a:rPr>
              <a:t>https://spring.io/guides/gs/managing-transactions/</a:t>
            </a:r>
            <a:endParaRPr lang="en-US" altLang="zh-CN" dirty="0"/>
          </a:p>
          <a:p>
            <a:r>
              <a:rPr lang="en-US" altLang="zh-CN" dirty="0"/>
              <a:t>Patterns of Enterprise Application Architecture </a:t>
            </a:r>
            <a:endParaRPr lang="en-US" altLang="zh-CN" dirty="0"/>
          </a:p>
          <a:p>
            <a:pPr lvl="1"/>
            <a:r>
              <a:rPr lang="en-US" altLang="zh-CN" dirty="0"/>
              <a:t>By Martin Fowler, David Rice, Matthew </a:t>
            </a:r>
            <a:r>
              <a:rPr lang="en-US" altLang="zh-CN" dirty="0" err="1"/>
              <a:t>Foemmel</a:t>
            </a:r>
            <a:r>
              <a:rPr lang="en-US" altLang="zh-CN" dirty="0"/>
              <a:t>, Edward </a:t>
            </a:r>
            <a:r>
              <a:rPr lang="en-US" altLang="zh-CN" dirty="0" err="1"/>
              <a:t>Hieatt</a:t>
            </a:r>
            <a:r>
              <a:rPr lang="en-US" altLang="zh-CN" dirty="0"/>
              <a:t>, Robert </a:t>
            </a:r>
            <a:r>
              <a:rPr lang="en-US" altLang="zh-CN" dirty="0" err="1"/>
              <a:t>Mee</a:t>
            </a:r>
            <a:r>
              <a:rPr lang="en-US" altLang="zh-CN" dirty="0"/>
              <a:t>, Randy Stafford</a:t>
            </a:r>
            <a:endParaRPr lang="en-US" altLang="zh-CN" dirty="0"/>
          </a:p>
          <a:p>
            <a:pPr lvl="1"/>
            <a:r>
              <a:rPr lang="en-US" altLang="zh-CN" dirty="0"/>
              <a:t>Publisher : Addison Wesley</a:t>
            </a:r>
            <a:endParaRPr lang="en-US" altLang="zh-CN" dirty="0"/>
          </a:p>
          <a:p>
            <a:r>
              <a:rPr lang="en-US" altLang="zh-CN" dirty="0"/>
              <a:t>Software Architecture in Practice, Second Edition </a:t>
            </a:r>
            <a:endParaRPr lang="en-US" altLang="zh-CN" dirty="0"/>
          </a:p>
          <a:p>
            <a:pPr lvl="1"/>
            <a:r>
              <a:rPr lang="en-US" altLang="zh-CN" dirty="0">
                <a:ea typeface="宋体" panose="02010600030101010101" pitchFamily="2" charset="-122"/>
              </a:rPr>
              <a:t>By </a:t>
            </a:r>
            <a:r>
              <a:rPr lang="en-US" altLang="zh-CN" dirty="0"/>
              <a:t>Len Bass, Paul Clements, Rick </a:t>
            </a:r>
            <a:r>
              <a:rPr lang="en-US" altLang="zh-CN" dirty="0" err="1"/>
              <a:t>Kazman</a:t>
            </a:r>
            <a:r>
              <a:rPr lang="en-US" altLang="zh-CN" dirty="0"/>
              <a:t>   </a:t>
            </a:r>
            <a:endParaRPr lang="en-US" altLang="zh-CN" dirty="0"/>
          </a:p>
          <a:p>
            <a:pPr lvl="1"/>
            <a:r>
              <a:rPr lang="en-US" altLang="zh-CN" dirty="0"/>
              <a:t>Publisher : Addison Wesley</a:t>
            </a:r>
            <a:endParaRPr lang="en-US" altLang="zh-CN" dirty="0"/>
          </a:p>
          <a:p>
            <a:pPr lvl="1"/>
            <a:endParaRPr lang="zh-CN" altLang="en-US"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Container-Managed Transactions</a:t>
            </a:r>
            <a:endParaRPr lang="en-US" altLang="zh-CN" dirty="0"/>
          </a:p>
        </p:txBody>
      </p:sp>
      <p:sp>
        <p:nvSpPr>
          <p:cNvPr id="3" name="内容占位符 2"/>
          <p:cNvSpPr>
            <a:spLocks noGrp="1"/>
          </p:cNvSpPr>
          <p:nvPr>
            <p:ph idx="1"/>
          </p:nvPr>
        </p:nvSpPr>
        <p:spPr/>
        <p:txBody>
          <a:bodyPr>
            <a:normAutofit/>
          </a:bodyPr>
          <a:lstStyle/>
          <a:p>
            <a:r>
              <a:rPr lang="en-US" altLang="zh-CN" dirty="0"/>
              <a:t>In an enterprise bean with </a:t>
            </a:r>
            <a:r>
              <a:rPr lang="en-US" altLang="zh-CN" dirty="0">
                <a:solidFill>
                  <a:srgbClr val="FF0000"/>
                </a:solidFill>
              </a:rPr>
              <a:t>container-managed transaction demarcation</a:t>
            </a:r>
            <a:r>
              <a:rPr lang="en-US" altLang="zh-CN" dirty="0"/>
              <a:t>, </a:t>
            </a:r>
            <a:endParaRPr lang="en-US" altLang="zh-CN" dirty="0"/>
          </a:p>
          <a:p>
            <a:pPr lvl="1"/>
            <a:r>
              <a:rPr lang="en-US" altLang="zh-CN" dirty="0"/>
              <a:t>the EJB container sets the boundaries of the transactions.</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71701" y="2085696"/>
            <a:ext cx="5203637" cy="22682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anose="020B0604030504040204" pitchFamily="34" charset="0"/>
                <a:ea typeface="Tahoma" panose="020B0604030504040204" pitchFamily="34" charset="0"/>
                <a:cs typeface="Tahoma" panose="020B0604030504040204" pitchFamily="34" charset="0"/>
              </a:rPr>
              <a:t>Thank You!</a:t>
            </a:r>
            <a:endParaRPr lang="zh-CN" altLang="en-US" sz="4500" dirty="0">
              <a:solidFill>
                <a:schemeClr val="bg1"/>
              </a:solidFill>
              <a:latin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80000"/>
              </a:lnSpc>
            </a:pPr>
            <a:r>
              <a:rPr lang="en-US" altLang="zh-CN" dirty="0"/>
              <a:t>Transaction attributes defined</a:t>
            </a:r>
            <a:endParaRPr lang="en-US" altLang="zh-CN" dirty="0"/>
          </a:p>
        </p:txBody>
      </p:sp>
      <p:sp>
        <p:nvSpPr>
          <p:cNvPr id="17411" name="Rectangle 3"/>
          <p:cNvSpPr>
            <a:spLocks noGrp="1" noChangeArrowheads="1"/>
          </p:cNvSpPr>
          <p:nvPr>
            <p:ph type="body" idx="1"/>
          </p:nvPr>
        </p:nvSpPr>
        <p:spPr>
          <a:xfrm>
            <a:off x="202528" y="868587"/>
            <a:ext cx="8761959" cy="3032522"/>
          </a:xfrm>
          <a:solidFill>
            <a:schemeClr val="bg1"/>
          </a:solidFill>
        </p:spPr>
        <p:txBody>
          <a:bodyPr>
            <a:normAutofit/>
          </a:bodyPr>
          <a:lstStyle/>
          <a:p>
            <a:r>
              <a:rPr lang="en-US" altLang="zh-CN" dirty="0" err="1">
                <a:cs typeface="Times New Roman" panose="02020603050405020304" pitchFamily="18" charset="0"/>
              </a:rPr>
              <a:t>NotSupported</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Invoking a method on an app with this transaction attribute suspends the transaction until the method is completed. </a:t>
            </a:r>
            <a:endParaRPr lang="en-US" altLang="zh-CN" sz="1800" dirty="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04DBC53-EB6F-45B2-A0D9-528D0C78482F}" type="slidenum">
              <a:rPr lang="en-US" altLang="zh-CN" smtClean="0"/>
            </a:fld>
            <a:endParaRPr lang="en-US" altLang="zh-CN" dirty="0"/>
          </a:p>
        </p:txBody>
      </p:sp>
      <p:pic>
        <p:nvPicPr>
          <p:cNvPr id="1741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7574" y="2345631"/>
            <a:ext cx="6460731" cy="155547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anose="02020603050405020304" pitchFamily="18" charset="0"/>
              <a:cs typeface="Times New Roman" panose="02020603050405020304" pitchFamily="18" charset="0"/>
            </a:endParaRPr>
          </a:p>
        </p:txBody>
      </p:sp>
      <p:sp>
        <p:nvSpPr>
          <p:cNvPr id="18435" name="Rectangle 3"/>
          <p:cNvSpPr>
            <a:spLocks noGrp="1" noChangeArrowheads="1"/>
          </p:cNvSpPr>
          <p:nvPr>
            <p:ph type="body" idx="1"/>
          </p:nvPr>
        </p:nvSpPr>
        <p:spPr>
          <a:xfrm>
            <a:off x="251520" y="799708"/>
            <a:ext cx="8352928" cy="3032522"/>
          </a:xfrm>
          <a:solidFill>
            <a:schemeClr val="bg1"/>
          </a:solidFill>
        </p:spPr>
        <p:txBody>
          <a:bodyPr>
            <a:normAutofit/>
          </a:bodyPr>
          <a:lstStyle/>
          <a:p>
            <a:r>
              <a:rPr lang="en-US" altLang="zh-CN" dirty="0">
                <a:cs typeface="Times New Roman" panose="02020603050405020304" pitchFamily="18" charset="0"/>
              </a:rPr>
              <a:t>Supports</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This attribute means that the app</a:t>
            </a:r>
            <a:r>
              <a:rPr lang="zh-CN" altLang="en-US" sz="1800" dirty="0">
                <a:cs typeface="Times New Roman" panose="02020603050405020304" pitchFamily="18" charset="0"/>
              </a:rPr>
              <a:t> </a:t>
            </a:r>
            <a:r>
              <a:rPr lang="en-US" altLang="zh-CN" sz="1800" dirty="0">
                <a:cs typeface="Times New Roman" panose="02020603050405020304" pitchFamily="18" charset="0"/>
              </a:rPr>
              <a:t>method will be included in the transaction scope </a:t>
            </a:r>
            <a:r>
              <a:rPr lang="en-US" altLang="zh-CN" sz="1800" dirty="0">
                <a:solidFill>
                  <a:srgbClr val="FF0000"/>
                </a:solidFill>
                <a:cs typeface="Times New Roman" panose="02020603050405020304" pitchFamily="18" charset="0"/>
              </a:rPr>
              <a:t>if it is invoked within a transaction</a:t>
            </a:r>
            <a:r>
              <a:rPr lang="en-US" altLang="zh-CN" sz="1800" dirty="0">
                <a:cs typeface="Times New Roman" panose="02020603050405020304" pitchFamily="18" charset="0"/>
              </a:rPr>
              <a:t>. </a:t>
            </a:r>
            <a:endParaRPr lang="en-US" altLang="zh-CN" sz="1800" dirty="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24E7B0D3-812C-4DC0-8CC9-3A6033886531}" type="slidenum">
              <a:rPr lang="en-US" altLang="zh-CN" smtClean="0"/>
            </a:fld>
            <a:endParaRPr lang="en-US" altLang="zh-CN" dirty="0"/>
          </a:p>
        </p:txBody>
      </p:sp>
      <p:pic>
        <p:nvPicPr>
          <p:cNvPr id="1843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1995686"/>
            <a:ext cx="5202610" cy="266910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anose="02020603050405020304" pitchFamily="18" charset="0"/>
              <a:cs typeface="Times New Roman" panose="02020603050405020304" pitchFamily="18" charset="0"/>
            </a:endParaRPr>
          </a:p>
        </p:txBody>
      </p:sp>
      <p:sp>
        <p:nvSpPr>
          <p:cNvPr id="19459" name="Rectangle 3"/>
          <p:cNvSpPr>
            <a:spLocks noGrp="1" noChangeArrowheads="1"/>
          </p:cNvSpPr>
          <p:nvPr>
            <p:ph type="body" idx="1"/>
          </p:nvPr>
        </p:nvSpPr>
        <p:spPr>
          <a:xfrm>
            <a:off x="179512" y="771550"/>
            <a:ext cx="8640960" cy="3032522"/>
          </a:xfrm>
          <a:solidFill>
            <a:schemeClr val="bg1"/>
          </a:solidFill>
        </p:spPr>
        <p:txBody>
          <a:bodyPr>
            <a:normAutofit/>
          </a:bodyPr>
          <a:lstStyle/>
          <a:p>
            <a:r>
              <a:rPr lang="en-US" altLang="zh-CN" dirty="0">
                <a:cs typeface="Times New Roman" panose="02020603050405020304" pitchFamily="18" charset="0"/>
              </a:rPr>
              <a:t>Required</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This attribute means that the app</a:t>
            </a:r>
            <a:r>
              <a:rPr lang="zh-CN" altLang="en-US" sz="1800" dirty="0">
                <a:cs typeface="Times New Roman" panose="02020603050405020304" pitchFamily="18" charset="0"/>
              </a:rPr>
              <a:t> </a:t>
            </a:r>
            <a:r>
              <a:rPr lang="en-US" altLang="zh-CN" sz="1800" dirty="0">
                <a:cs typeface="Times New Roman" panose="02020603050405020304" pitchFamily="18" charset="0"/>
              </a:rPr>
              <a:t>method must be invoked within the scope of a transaction. </a:t>
            </a:r>
            <a:endParaRPr lang="en-US" altLang="zh-CN" sz="1800" dirty="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28047032-59F6-4874-B624-8EBC9E967585}" type="slidenum">
              <a:rPr lang="en-US" altLang="zh-CN" smtClean="0"/>
            </a:fld>
            <a:endParaRPr lang="en-US" altLang="zh-CN" dirty="0"/>
          </a:p>
        </p:txBody>
      </p:sp>
      <p:pic>
        <p:nvPicPr>
          <p:cNvPr id="1946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6381" y="1995686"/>
            <a:ext cx="6091238" cy="254951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anose="02020603050405020304" pitchFamily="18" charset="0"/>
              <a:cs typeface="Times New Roman" panose="02020603050405020304" pitchFamily="18" charset="0"/>
            </a:endParaRPr>
          </a:p>
        </p:txBody>
      </p:sp>
      <p:sp>
        <p:nvSpPr>
          <p:cNvPr id="20483" name="Rectangle 3"/>
          <p:cNvSpPr>
            <a:spLocks noGrp="1" noChangeArrowheads="1"/>
          </p:cNvSpPr>
          <p:nvPr>
            <p:ph type="body" idx="1"/>
          </p:nvPr>
        </p:nvSpPr>
        <p:spPr>
          <a:xfrm>
            <a:off x="111154" y="803671"/>
            <a:ext cx="8781325" cy="3032522"/>
          </a:xfrm>
          <a:solidFill>
            <a:schemeClr val="bg1"/>
          </a:solidFill>
        </p:spPr>
        <p:txBody>
          <a:bodyPr>
            <a:normAutofit/>
          </a:bodyPr>
          <a:lstStyle/>
          <a:p>
            <a:r>
              <a:rPr lang="en-US" altLang="zh-CN" dirty="0" err="1">
                <a:cs typeface="Times New Roman" panose="02020603050405020304" pitchFamily="18" charset="0"/>
              </a:rPr>
              <a:t>RequiresNew</a:t>
            </a:r>
            <a:endParaRPr lang="en-US" altLang="zh-CN" dirty="0">
              <a:cs typeface="Times New Roman" panose="02020603050405020304" pitchFamily="18" charset="0"/>
            </a:endParaRPr>
          </a:p>
          <a:p>
            <a:pPr lvl="1"/>
            <a:r>
              <a:rPr lang="en-US" altLang="zh-CN" sz="1800" dirty="0">
                <a:cs typeface="Times New Roman" panose="02020603050405020304" pitchFamily="18" charset="0"/>
              </a:rPr>
              <a:t>This attribute means that </a:t>
            </a:r>
            <a:r>
              <a:rPr lang="en-US" altLang="zh-CN" sz="1800" dirty="0">
                <a:solidFill>
                  <a:srgbClr val="FF0000"/>
                </a:solidFill>
                <a:cs typeface="Times New Roman" panose="02020603050405020304" pitchFamily="18" charset="0"/>
              </a:rPr>
              <a:t>a new transaction is always started.</a:t>
            </a:r>
            <a:r>
              <a:rPr lang="en-US" altLang="zh-CN" sz="1800" dirty="0">
                <a:cs typeface="Times New Roman" panose="02020603050405020304" pitchFamily="18" charset="0"/>
              </a:rPr>
              <a:t> </a:t>
            </a:r>
            <a:endParaRPr lang="en-US" altLang="zh-CN" sz="1800" dirty="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a:p>
            <a:pPr lvl="1"/>
            <a:endParaRPr lang="en-US" altLang="zh-CN" sz="1800" b="1" i="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3C2E102B-D874-4F4B-B76B-6476DE827DAD}" type="slidenum">
              <a:rPr lang="en-US" altLang="zh-CN" smtClean="0"/>
            </a:fld>
            <a:endParaRPr lang="en-US" altLang="zh-CN" dirty="0"/>
          </a:p>
        </p:txBody>
      </p:sp>
      <p:pic>
        <p:nvPicPr>
          <p:cNvPr id="204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9659" y="1851670"/>
            <a:ext cx="5944681" cy="248815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TABLE_BEAUTIFY" val="smartTable{59ae3651-859b-49ca-8fb1-46e0bbd2ac90}"/>
</p:tagLst>
</file>

<file path=ppt/tags/tag2.xml><?xml version="1.0" encoding="utf-8"?>
<p:tagLst xmlns:p="http://schemas.openxmlformats.org/presentationml/2006/main">
  <p:tag name="KSO_WM_UNIT_TABLE_BEAUTIFY" val="smartTable{8a1b331e-218d-4085-b2f1-38be096c256c}"/>
</p:tagLst>
</file>

<file path=ppt/tags/tag3.xml><?xml version="1.0" encoding="utf-8"?>
<p:tagLst xmlns:p="http://schemas.openxmlformats.org/presentationml/2006/main">
  <p:tag name="KSO_WPP_MARK_KEY" val="2a243c26-50b7-4d16-879d-dfdde8f54e3c"/>
  <p:tag name="COMMONDATA" val="eyJoZGlkIjoiMmI2Y2RmNTUyOTczOGJhOTliNTg4NWMyMmQ4YTkzNjMifQ=="/>
</p:tagLst>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18979</Words>
  <Application>WPS 演示</Application>
  <PresentationFormat>全屏显示(16:9)</PresentationFormat>
  <Paragraphs>734</Paragraphs>
  <Slides>50</Slides>
  <Notes>16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50</vt:i4>
      </vt:variant>
    </vt:vector>
  </HeadingPairs>
  <TitlesOfParts>
    <vt:vector size="68" baseType="lpstr">
      <vt:lpstr>Arial</vt:lpstr>
      <vt:lpstr>宋体</vt:lpstr>
      <vt:lpstr>Wingdings</vt:lpstr>
      <vt:lpstr>Tahoma</vt:lpstr>
      <vt:lpstr>新宋体</vt:lpstr>
      <vt:lpstr>微软雅黑</vt:lpstr>
      <vt:lpstr>Cambria</vt:lpstr>
      <vt:lpstr>Times New Roman</vt:lpstr>
      <vt:lpstr>幼圆</vt:lpstr>
      <vt:lpstr>等线</vt:lpstr>
      <vt:lpstr>Consolas</vt:lpstr>
      <vt:lpstr>Courier New</vt:lpstr>
      <vt:lpstr>楷体_GB2312</vt:lpstr>
      <vt:lpstr>Calibri</vt:lpstr>
      <vt:lpstr>Arial Unicode MS</vt:lpstr>
      <vt:lpstr>Menlo</vt:lpstr>
      <vt:lpstr>Segoe Print</vt:lpstr>
      <vt:lpstr>Office 主题​​</vt:lpstr>
      <vt:lpstr>Architecture of Enterprise Applications 2 Transaction Management </vt:lpstr>
      <vt:lpstr>Contents and Objectives</vt:lpstr>
      <vt:lpstr>Transactions in Java EE Applications</vt:lpstr>
      <vt:lpstr>What Is a Transaction?</vt:lpstr>
      <vt:lpstr>Container-Managed Transactions</vt:lpstr>
      <vt:lpstr>Transaction attributes defined</vt:lpstr>
      <vt:lpstr>Transaction attributes defined</vt:lpstr>
      <vt:lpstr>Transaction attributes defined</vt:lpstr>
      <vt:lpstr>Transaction attributes defined</vt:lpstr>
      <vt:lpstr>Transaction attributes defined</vt:lpstr>
      <vt:lpstr>Transaction attributes defined</vt:lpstr>
      <vt:lpstr>Transaction Attributes and Scope</vt:lpstr>
      <vt:lpstr>Setting Transaction Attributes</vt:lpstr>
      <vt:lpstr>Setting Transaction Attributes</vt:lpstr>
      <vt:lpstr>Rolling Back a CMT</vt:lpstr>
      <vt:lpstr>Managing Transactions in Spring </vt:lpstr>
      <vt:lpstr> </vt:lpstr>
      <vt:lpstr> </vt:lpstr>
      <vt:lpstr> </vt:lpstr>
      <vt:lpstr> </vt:lpstr>
      <vt:lpstr>Managing Transactions in Spring </vt:lpstr>
      <vt:lpstr>A Transaction Example</vt:lpstr>
      <vt:lpstr>A Transaction Example</vt:lpstr>
      <vt:lpstr>A Transaction Example</vt:lpstr>
      <vt:lpstr>A Transaction Example</vt:lpstr>
      <vt:lpstr>Managing Transactions in Spring </vt:lpstr>
      <vt:lpstr>Isolation and Database Locking</vt:lpstr>
      <vt:lpstr>Dirty Reads</vt:lpstr>
      <vt:lpstr>Nonrepeatable Reads</vt:lpstr>
      <vt:lpstr>Phantom Reads</vt:lpstr>
      <vt:lpstr>Database Locks</vt:lpstr>
      <vt:lpstr>Database Locks</vt:lpstr>
      <vt:lpstr>Transaction Isolation Levels</vt:lpstr>
      <vt:lpstr>Transaction Isolation Levels</vt:lpstr>
      <vt:lpstr>Controlling isolation levels</vt:lpstr>
      <vt:lpstr>Updating Multiple Databases</vt:lpstr>
      <vt:lpstr>Updating Multiple Databases</vt:lpstr>
      <vt:lpstr>Two-phase commit</vt:lpstr>
      <vt:lpstr>Concurrency</vt:lpstr>
      <vt:lpstr>Optimistic Offline Lock </vt:lpstr>
      <vt:lpstr>Optimistic Offline Lock-How It Works </vt:lpstr>
      <vt:lpstr>Optimistic Offline Lock-Example </vt:lpstr>
      <vt:lpstr>Pessimistic Offline Lock</vt:lpstr>
      <vt:lpstr>Pessimistic Offline Lock-How It Works </vt:lpstr>
      <vt:lpstr>Coarse(粗粒度的)-Grained Lock </vt:lpstr>
      <vt:lpstr>Coarse-Grained Lock-How It Works </vt:lpstr>
      <vt:lpstr>Coarse-Grained Lock-How It Works </vt:lpstr>
      <vt:lpstr>MySQL中的事务</vt:lpstr>
      <vt:lpstr>References</vt:lpstr>
      <vt:lpstr>PowerPoint 演示文稿</vt:lpstr>
    </vt:vector>
  </TitlesOfParts>
  <Company>REINS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creator>REINS</dc:creator>
  <dc:subject>REINS BLUE</dc:subject>
  <cp:lastModifiedBy>李昱翰</cp:lastModifiedBy>
  <cp:revision>1309</cp:revision>
  <dcterms:created xsi:type="dcterms:W3CDTF">2011-12-13T14:18:00Z</dcterms:created>
  <dcterms:modified xsi:type="dcterms:W3CDTF">2022-10-04T12:05:01Z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B685BEA6452043A28B26FAA32E535B95</vt:lpwstr>
  </property>
  <property fmtid="{D5CDD505-2E9C-101B-9397-08002B2CF9AE}" pid="3" name="KSOProductBuildVer">
    <vt:lpwstr>2052-11.1.0.12358</vt:lpwstr>
  </property>
</Properties>
</file>